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59" r:id="rId3"/>
    <p:sldId id="260" r:id="rId4"/>
    <p:sldId id="264"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9B9B9"/>
    <a:srgbClr val="A9D18E"/>
    <a:srgbClr val="145D8A"/>
    <a:srgbClr val="27664A"/>
    <a:srgbClr val="9C0203"/>
    <a:srgbClr val="143426"/>
    <a:srgbClr val="590100"/>
    <a:srgbClr val="C20101"/>
    <a:srgbClr val="B9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8F28B-6A67-4914-AC34-97B9CAB41BF3}" type="datetimeFigureOut">
              <a:rPr lang="en-US" smtClean="0"/>
              <a:t>12/13/2020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3204-9C17-4D37-B488-471E0F3933B7}" type="slidenum">
              <a:rPr lang="en-US" smtClean="0"/>
              <a:t>‹#›</a:t>
            </a:fld>
            <a:endParaRPr lang="en-US"/>
          </a:p>
        </p:txBody>
      </p:sp>
    </p:spTree>
    <p:extLst>
      <p:ext uri="{BB962C8B-B14F-4D97-AF65-F5344CB8AC3E}">
        <p14:creationId xmlns:p14="http://schemas.microsoft.com/office/powerpoint/2010/main" val="385813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93204-9C17-4D37-B488-471E0F3933B7}" type="slidenum">
              <a:rPr lang="en-US" smtClean="0"/>
              <a:t>1</a:t>
            </a:fld>
            <a:endParaRPr lang="en-US"/>
          </a:p>
        </p:txBody>
      </p:sp>
    </p:spTree>
    <p:extLst>
      <p:ext uri="{BB962C8B-B14F-4D97-AF65-F5344CB8AC3E}">
        <p14:creationId xmlns:p14="http://schemas.microsoft.com/office/powerpoint/2010/main" val="354062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93204-9C17-4D37-B488-471E0F3933B7}" type="slidenum">
              <a:rPr lang="en-US" smtClean="0"/>
              <a:t>3</a:t>
            </a:fld>
            <a:endParaRPr lang="en-US"/>
          </a:p>
        </p:txBody>
      </p:sp>
    </p:spTree>
    <p:extLst>
      <p:ext uri="{BB962C8B-B14F-4D97-AF65-F5344CB8AC3E}">
        <p14:creationId xmlns:p14="http://schemas.microsoft.com/office/powerpoint/2010/main" val="199734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0A3259-F350-41F2-85EF-500B4D1D6C06}"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A0345-E4C9-43D3-A8EC-C044D4A00CAB}" type="slidenum">
              <a:rPr lang="en-US" smtClean="0"/>
              <a:t>‹#›</a:t>
            </a:fld>
            <a:endParaRPr lang="en-US"/>
          </a:p>
        </p:txBody>
      </p:sp>
    </p:spTree>
    <p:extLst>
      <p:ext uri="{BB962C8B-B14F-4D97-AF65-F5344CB8AC3E}">
        <p14:creationId xmlns:p14="http://schemas.microsoft.com/office/powerpoint/2010/main" val="325412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0A3259-F350-41F2-85EF-500B4D1D6C06}"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A0345-E4C9-43D3-A8EC-C044D4A00CAB}" type="slidenum">
              <a:rPr lang="en-US" smtClean="0"/>
              <a:t>‹#›</a:t>
            </a:fld>
            <a:endParaRPr lang="en-US"/>
          </a:p>
        </p:txBody>
      </p:sp>
    </p:spTree>
    <p:extLst>
      <p:ext uri="{BB962C8B-B14F-4D97-AF65-F5344CB8AC3E}">
        <p14:creationId xmlns:p14="http://schemas.microsoft.com/office/powerpoint/2010/main" val="2972890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0A3259-F350-41F2-85EF-500B4D1D6C06}"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A0345-E4C9-43D3-A8EC-C044D4A00CAB}" type="slidenum">
              <a:rPr lang="en-US" smtClean="0"/>
              <a:t>‹#›</a:t>
            </a:fld>
            <a:endParaRPr lang="en-US"/>
          </a:p>
        </p:txBody>
      </p:sp>
    </p:spTree>
    <p:extLst>
      <p:ext uri="{BB962C8B-B14F-4D97-AF65-F5344CB8AC3E}">
        <p14:creationId xmlns:p14="http://schemas.microsoft.com/office/powerpoint/2010/main" val="168880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0A3259-F350-41F2-85EF-500B4D1D6C06}"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A0345-E4C9-43D3-A8EC-C044D4A00CAB}" type="slidenum">
              <a:rPr lang="en-US" smtClean="0"/>
              <a:t>‹#›</a:t>
            </a:fld>
            <a:endParaRPr lang="en-US"/>
          </a:p>
        </p:txBody>
      </p:sp>
    </p:spTree>
    <p:extLst>
      <p:ext uri="{BB962C8B-B14F-4D97-AF65-F5344CB8AC3E}">
        <p14:creationId xmlns:p14="http://schemas.microsoft.com/office/powerpoint/2010/main" val="238227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0A3259-F350-41F2-85EF-500B4D1D6C06}"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A0345-E4C9-43D3-A8EC-C044D4A00CAB}" type="slidenum">
              <a:rPr lang="en-US" smtClean="0"/>
              <a:t>‹#›</a:t>
            </a:fld>
            <a:endParaRPr lang="en-US"/>
          </a:p>
        </p:txBody>
      </p:sp>
    </p:spTree>
    <p:extLst>
      <p:ext uri="{BB962C8B-B14F-4D97-AF65-F5344CB8AC3E}">
        <p14:creationId xmlns:p14="http://schemas.microsoft.com/office/powerpoint/2010/main" val="48280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0A3259-F350-41F2-85EF-500B4D1D6C06}" type="datetimeFigureOut">
              <a:rPr lang="en-US" smtClean="0"/>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A0345-E4C9-43D3-A8EC-C044D4A00CAB}" type="slidenum">
              <a:rPr lang="en-US" smtClean="0"/>
              <a:t>‹#›</a:t>
            </a:fld>
            <a:endParaRPr lang="en-US"/>
          </a:p>
        </p:txBody>
      </p:sp>
    </p:spTree>
    <p:extLst>
      <p:ext uri="{BB962C8B-B14F-4D97-AF65-F5344CB8AC3E}">
        <p14:creationId xmlns:p14="http://schemas.microsoft.com/office/powerpoint/2010/main" val="104654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0A3259-F350-41F2-85EF-500B4D1D6C06}" type="datetimeFigureOut">
              <a:rPr lang="en-US" smtClean="0"/>
              <a:t>12/13/2020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A0345-E4C9-43D3-A8EC-C044D4A00CAB}" type="slidenum">
              <a:rPr lang="en-US" smtClean="0"/>
              <a:t>‹#›</a:t>
            </a:fld>
            <a:endParaRPr lang="en-US"/>
          </a:p>
        </p:txBody>
      </p:sp>
    </p:spTree>
    <p:extLst>
      <p:ext uri="{BB962C8B-B14F-4D97-AF65-F5344CB8AC3E}">
        <p14:creationId xmlns:p14="http://schemas.microsoft.com/office/powerpoint/2010/main" val="31937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0A3259-F350-41F2-85EF-500B4D1D6C06}" type="datetimeFigureOut">
              <a:rPr lang="en-US" smtClean="0"/>
              <a:t>12/13/2020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A0345-E4C9-43D3-A8EC-C044D4A00CAB}" type="slidenum">
              <a:rPr lang="en-US" smtClean="0"/>
              <a:t>‹#›</a:t>
            </a:fld>
            <a:endParaRPr lang="en-US"/>
          </a:p>
        </p:txBody>
      </p:sp>
    </p:spTree>
    <p:extLst>
      <p:ext uri="{BB962C8B-B14F-4D97-AF65-F5344CB8AC3E}">
        <p14:creationId xmlns:p14="http://schemas.microsoft.com/office/powerpoint/2010/main" val="22206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A3259-F350-41F2-85EF-500B4D1D6C06}" type="datetimeFigureOut">
              <a:rPr lang="en-US" smtClean="0"/>
              <a:t>12/13/2020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A0345-E4C9-43D3-A8EC-C044D4A00CAB}" type="slidenum">
              <a:rPr lang="en-US" smtClean="0"/>
              <a:t>‹#›</a:t>
            </a:fld>
            <a:endParaRPr lang="en-US"/>
          </a:p>
        </p:txBody>
      </p:sp>
    </p:spTree>
    <p:extLst>
      <p:ext uri="{BB962C8B-B14F-4D97-AF65-F5344CB8AC3E}">
        <p14:creationId xmlns:p14="http://schemas.microsoft.com/office/powerpoint/2010/main" val="122237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0A3259-F350-41F2-85EF-500B4D1D6C06}" type="datetimeFigureOut">
              <a:rPr lang="en-US" smtClean="0"/>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A0345-E4C9-43D3-A8EC-C044D4A00CAB}" type="slidenum">
              <a:rPr lang="en-US" smtClean="0"/>
              <a:t>‹#›</a:t>
            </a:fld>
            <a:endParaRPr lang="en-US"/>
          </a:p>
        </p:txBody>
      </p:sp>
    </p:spTree>
    <p:extLst>
      <p:ext uri="{BB962C8B-B14F-4D97-AF65-F5344CB8AC3E}">
        <p14:creationId xmlns:p14="http://schemas.microsoft.com/office/powerpoint/2010/main" val="222122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0A3259-F350-41F2-85EF-500B4D1D6C06}" type="datetimeFigureOut">
              <a:rPr lang="en-US" smtClean="0"/>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A0345-E4C9-43D3-A8EC-C044D4A00CAB}" type="slidenum">
              <a:rPr lang="en-US" smtClean="0"/>
              <a:t>‹#›</a:t>
            </a:fld>
            <a:endParaRPr lang="en-US"/>
          </a:p>
        </p:txBody>
      </p:sp>
    </p:spTree>
    <p:extLst>
      <p:ext uri="{BB962C8B-B14F-4D97-AF65-F5344CB8AC3E}">
        <p14:creationId xmlns:p14="http://schemas.microsoft.com/office/powerpoint/2010/main" val="14892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A3259-F350-41F2-85EF-500B4D1D6C06}" type="datetimeFigureOut">
              <a:rPr lang="en-US" smtClean="0"/>
              <a:t>12/13/2020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A0345-E4C9-43D3-A8EC-C044D4A00CAB}" type="slidenum">
              <a:rPr lang="en-US" smtClean="0"/>
              <a:t>‹#›</a:t>
            </a:fld>
            <a:endParaRPr lang="en-US"/>
          </a:p>
        </p:txBody>
      </p:sp>
    </p:spTree>
    <p:extLst>
      <p:ext uri="{BB962C8B-B14F-4D97-AF65-F5344CB8AC3E}">
        <p14:creationId xmlns:p14="http://schemas.microsoft.com/office/powerpoint/2010/main" val="834688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0.png"/><Relationship Id="rId3" Type="http://schemas.openxmlformats.org/officeDocument/2006/relationships/image" Target="../media/image1.gif"/><Relationship Id="rId7" Type="http://schemas.openxmlformats.org/officeDocument/2006/relationships/image" Target="../media/image5.jpeg"/><Relationship Id="rId12" Type="http://schemas.microsoft.com/office/2007/relationships/hdphoto" Target="../media/hdphoto1.wdp"/><Relationship Id="rId17" Type="http://schemas.microsoft.com/office/2007/relationships/hdphoto" Target="../media/hdphoto3.wdp"/><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fif"/><Relationship Id="rId11" Type="http://schemas.openxmlformats.org/officeDocument/2006/relationships/image" Target="../media/image9.png"/><Relationship Id="rId5" Type="http://schemas.openxmlformats.org/officeDocument/2006/relationships/image" Target="../media/image3.jpg"/><Relationship Id="rId15" Type="http://schemas.microsoft.com/office/2007/relationships/hdphoto" Target="../media/hdphoto2.wdp"/><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Ty_V5h12RHw?feature=oembed" TargetMode="External"/><Relationship Id="rId6" Type="http://schemas.openxmlformats.org/officeDocument/2006/relationships/hyperlink" Target="https://youtu.be/Ty_V5h12RHw"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hyperlink" Target="https://www.macys.com/social/believe/" TargetMode="External"/><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acys.com/social/believe/"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20101"/>
            </a:gs>
            <a:gs pos="100000">
              <a:srgbClr val="590100"/>
            </a:gs>
          </a:gsLst>
          <a:path path="rect">
            <a:fillToRect l="100000" b="100000"/>
          </a:path>
          <a:tileRect t="-100000" r="-100000"/>
        </a:gra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9F70496-7F9D-44FC-BDCF-CF866B278C15}"/>
              </a:ext>
            </a:extLst>
          </p:cNvPr>
          <p:cNvPicPr>
            <a:picLocks noChangeAspect="1"/>
          </p:cNvPicPr>
          <p:nvPr/>
        </p:nvPicPr>
        <p:blipFill rotWithShape="1">
          <a:blip r:embed="rId3">
            <a:extLst>
              <a:ext uri="{28A0092B-C50C-407E-A947-70E740481C1C}">
                <a14:useLocalDpi xmlns:a14="http://schemas.microsoft.com/office/drawing/2010/main" val="0"/>
              </a:ext>
            </a:extLst>
          </a:blip>
          <a:srcRect l="1330" t="11775" r="-8911" b="45465"/>
          <a:stretch/>
        </p:blipFill>
        <p:spPr>
          <a:xfrm>
            <a:off x="5353048" y="2656466"/>
            <a:ext cx="7921249" cy="4197911"/>
          </a:xfrm>
          <a:custGeom>
            <a:avLst/>
            <a:gdLst/>
            <a:ahLst/>
            <a:cxnLst/>
            <a:rect l="l" t="t" r="r" b="b"/>
            <a:pathLst>
              <a:path w="4810125" h="2501837">
                <a:moveTo>
                  <a:pt x="1159248" y="0"/>
                </a:moveTo>
                <a:lnTo>
                  <a:pt x="4810125" y="0"/>
                </a:lnTo>
                <a:lnTo>
                  <a:pt x="4810125" y="2501837"/>
                </a:lnTo>
                <a:lnTo>
                  <a:pt x="0" y="2501837"/>
                </a:lnTo>
                <a:close/>
              </a:path>
            </a:pathLst>
          </a:custGeom>
          <a:effectLst>
            <a:softEdge rad="317500"/>
          </a:effectLst>
        </p:spPr>
      </p:pic>
      <p:pic>
        <p:nvPicPr>
          <p:cNvPr id="29" name="Picture 28">
            <a:extLst>
              <a:ext uri="{FF2B5EF4-FFF2-40B4-BE49-F238E27FC236}">
                <a16:creationId xmlns:a16="http://schemas.microsoft.com/office/drawing/2014/main" id="{57B90382-31F5-47BC-A334-FC4693A59455}"/>
              </a:ext>
            </a:extLst>
          </p:cNvPr>
          <p:cNvPicPr>
            <a:picLocks noChangeAspect="1"/>
          </p:cNvPicPr>
          <p:nvPr/>
        </p:nvPicPr>
        <p:blipFill rotWithShape="1">
          <a:blip r:embed="rId4">
            <a:extLst>
              <a:ext uri="{28A0092B-C50C-407E-A947-70E740481C1C}">
                <a14:useLocalDpi xmlns:a14="http://schemas.microsoft.com/office/drawing/2010/main" val="0"/>
              </a:ext>
            </a:extLst>
          </a:blip>
          <a:srcRect l="3715" t="51413" r="9986" b="3748"/>
          <a:stretch/>
        </p:blipFill>
        <p:spPr>
          <a:xfrm>
            <a:off x="7381877" y="-58897"/>
            <a:ext cx="4810124" cy="2499221"/>
          </a:xfrm>
          <a:custGeom>
            <a:avLst/>
            <a:gdLst/>
            <a:ahLst/>
            <a:cxnLst/>
            <a:rect l="l" t="t" r="r" b="b"/>
            <a:pathLst>
              <a:path w="4810125" h="2501837">
                <a:moveTo>
                  <a:pt x="1159248" y="0"/>
                </a:moveTo>
                <a:lnTo>
                  <a:pt x="4810125" y="0"/>
                </a:lnTo>
                <a:lnTo>
                  <a:pt x="4810125" y="2501837"/>
                </a:lnTo>
                <a:lnTo>
                  <a:pt x="0" y="2501837"/>
                </a:lnTo>
                <a:close/>
              </a:path>
            </a:pathLst>
          </a:custGeom>
          <a:effectLst>
            <a:softEdge rad="63500"/>
          </a:effectLst>
        </p:spPr>
      </p:pic>
      <p:pic>
        <p:nvPicPr>
          <p:cNvPr id="27" name="Picture 26">
            <a:extLst>
              <a:ext uri="{FF2B5EF4-FFF2-40B4-BE49-F238E27FC236}">
                <a16:creationId xmlns:a16="http://schemas.microsoft.com/office/drawing/2014/main" id="{1C87CD89-9522-449A-B819-D456D1A3BD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11" t="1767" r="-177" b="14017"/>
          <a:stretch/>
        </p:blipFill>
        <p:spPr>
          <a:xfrm>
            <a:off x="0" y="2663712"/>
            <a:ext cx="7050157"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a:effectLst>
            <a:softEdge rad="127000"/>
          </a:effectLst>
        </p:spPr>
      </p:pic>
      <p:pic>
        <p:nvPicPr>
          <p:cNvPr id="16" name="Picture 15">
            <a:extLst>
              <a:ext uri="{FF2B5EF4-FFF2-40B4-BE49-F238E27FC236}">
                <a16:creationId xmlns:a16="http://schemas.microsoft.com/office/drawing/2014/main" id="{5FF0E53A-1ADC-4E26-806D-F9C4075928B9}"/>
              </a:ext>
            </a:extLst>
          </p:cNvPr>
          <p:cNvPicPr>
            <a:picLocks noChangeAspect="1"/>
          </p:cNvPicPr>
          <p:nvPr/>
        </p:nvPicPr>
        <p:blipFill rotWithShape="1">
          <a:blip r:embed="rId6">
            <a:extLst>
              <a:ext uri="{28A0092B-C50C-407E-A947-70E740481C1C}">
                <a14:useLocalDpi xmlns:a14="http://schemas.microsoft.com/office/drawing/2010/main" val="0"/>
              </a:ext>
            </a:extLst>
          </a:blip>
          <a:srcRect l="5152" t="19201" r="-2" b="26818"/>
          <a:stretch/>
        </p:blipFill>
        <p:spPr>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a:effectLst>
            <a:softEdge rad="63500"/>
          </a:effectLst>
        </p:spPr>
      </p:pic>
      <p:pic>
        <p:nvPicPr>
          <p:cNvPr id="18" name="Picture 17">
            <a:extLst>
              <a:ext uri="{FF2B5EF4-FFF2-40B4-BE49-F238E27FC236}">
                <a16:creationId xmlns:a16="http://schemas.microsoft.com/office/drawing/2014/main" id="{97D3E2DA-5EF4-4C64-BE0C-0C1A9F8DBB4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218" r="9410" b="-4"/>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effectLst>
            <a:softEdge rad="63500"/>
          </a:effectLst>
        </p:spPr>
      </p:pic>
      <p:pic>
        <p:nvPicPr>
          <p:cNvPr id="22" name="Picture 21">
            <a:extLst>
              <a:ext uri="{FF2B5EF4-FFF2-40B4-BE49-F238E27FC236}">
                <a16:creationId xmlns:a16="http://schemas.microsoft.com/office/drawing/2014/main" id="{DAB32F32-1501-43F0-8675-FBDD5FB213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85" r="8300" b="1"/>
          <a:stretch/>
        </p:blipFill>
        <p:spPr>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a:effectLst>
            <a:softEdge rad="63500"/>
          </a:effectLst>
        </p:spPr>
      </p:pic>
      <p:pic>
        <p:nvPicPr>
          <p:cNvPr id="25" name="Picture 24">
            <a:extLst>
              <a:ext uri="{FF2B5EF4-FFF2-40B4-BE49-F238E27FC236}">
                <a16:creationId xmlns:a16="http://schemas.microsoft.com/office/drawing/2014/main" id="{9CC69003-F642-41D7-A89B-E179B73455CD}"/>
              </a:ext>
            </a:extLst>
          </p:cNvPr>
          <p:cNvPicPr>
            <a:picLocks noChangeAspect="1"/>
          </p:cNvPicPr>
          <p:nvPr/>
        </p:nvPicPr>
        <p:blipFill>
          <a:blip r:embed="rId9"/>
          <a:stretch>
            <a:fillRect/>
          </a:stretch>
        </p:blipFill>
        <p:spPr>
          <a:xfrm flipH="1">
            <a:off x="9956880" y="3839455"/>
            <a:ext cx="2086528" cy="2962833"/>
          </a:xfrm>
          <a:prstGeom prst="rect">
            <a:avLst/>
          </a:prstGeom>
        </p:spPr>
      </p:pic>
      <p:pic>
        <p:nvPicPr>
          <p:cNvPr id="28" name="Picture 27">
            <a:extLst>
              <a:ext uri="{FF2B5EF4-FFF2-40B4-BE49-F238E27FC236}">
                <a16:creationId xmlns:a16="http://schemas.microsoft.com/office/drawing/2014/main" id="{771A137B-BC21-4A54-84BD-BD6D26A1394C}"/>
              </a:ext>
            </a:extLst>
          </p:cNvPr>
          <p:cNvPicPr>
            <a:picLocks noChangeAspect="1"/>
          </p:cNvPicPr>
          <p:nvPr/>
        </p:nvPicPr>
        <p:blipFill rotWithShape="1">
          <a:blip r:embed="rId10">
            <a:extLst>
              <a:ext uri="{28A0092B-C50C-407E-A947-70E740481C1C}">
                <a14:useLocalDpi xmlns:a14="http://schemas.microsoft.com/office/drawing/2010/main" val="0"/>
              </a:ext>
            </a:extLst>
          </a:blip>
          <a:srcRect l="1436" t="21411" r="2106" b="24237"/>
          <a:stretch/>
        </p:blipFill>
        <p:spPr>
          <a:xfrm>
            <a:off x="-18338" y="-1"/>
            <a:ext cx="3273742" cy="2499221"/>
          </a:xfrm>
          <a:custGeom>
            <a:avLst/>
            <a:gdLst/>
            <a:ahLst/>
            <a:cxnLst/>
            <a:rect l="l" t="t" r="r" b="b"/>
            <a:pathLst>
              <a:path w="3255403" h="2505456">
                <a:moveTo>
                  <a:pt x="0" y="0"/>
                </a:moveTo>
                <a:lnTo>
                  <a:pt x="3255403" y="0"/>
                </a:lnTo>
                <a:lnTo>
                  <a:pt x="2094477" y="2505456"/>
                </a:lnTo>
                <a:lnTo>
                  <a:pt x="0" y="2505456"/>
                </a:lnTo>
                <a:close/>
              </a:path>
            </a:pathLst>
          </a:custGeom>
          <a:effectLst>
            <a:softEdge rad="63500"/>
          </a:effectLst>
        </p:spPr>
      </p:pic>
      <p:grpSp>
        <p:nvGrpSpPr>
          <p:cNvPr id="40" name="Group 39">
            <a:extLst>
              <a:ext uri="{FF2B5EF4-FFF2-40B4-BE49-F238E27FC236}">
                <a16:creationId xmlns:a16="http://schemas.microsoft.com/office/drawing/2014/main" id="{393A9BE2-462A-47D6-AC1A-C1E0AA549F14}"/>
              </a:ext>
            </a:extLst>
          </p:cNvPr>
          <p:cNvGrpSpPr/>
          <p:nvPr/>
        </p:nvGrpSpPr>
        <p:grpSpPr>
          <a:xfrm>
            <a:off x="4153121" y="3839455"/>
            <a:ext cx="5346065" cy="3057982"/>
            <a:chOff x="4153121" y="3839455"/>
            <a:chExt cx="5346065" cy="3057982"/>
          </a:xfrm>
        </p:grpSpPr>
        <p:pic>
          <p:nvPicPr>
            <p:cNvPr id="30" name="Picture 2" descr="Plush Bald Eagle - 12 In. Cuddlekin | Wild Republic | Stuffed Safari">
              <a:extLst>
                <a:ext uri="{FF2B5EF4-FFF2-40B4-BE49-F238E27FC236}">
                  <a16:creationId xmlns:a16="http://schemas.microsoft.com/office/drawing/2014/main" id="{FDAD9D0E-67B3-4E96-86F6-8469E2ACCD92}"/>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6167" b="93667" l="10000" r="90000">
                          <a14:foregroundMark x1="48667" y1="9833" x2="43167" y2="31167"/>
                          <a14:foregroundMark x1="43167" y1="31167" x2="48000" y2="61333"/>
                          <a14:foregroundMark x1="48000" y1="61333" x2="54667" y2="68833"/>
                          <a14:foregroundMark x1="54667" y1="68833" x2="59167" y2="85833"/>
                          <a14:foregroundMark x1="59167" y1="85833" x2="59167" y2="87333"/>
                          <a14:foregroundMark x1="43667" y1="90000" x2="43667" y2="90000"/>
                          <a14:foregroundMark x1="40833" y1="85667" x2="40833" y2="85667"/>
                          <a14:foregroundMark x1="35833" y1="33333" x2="37000" y2="14167"/>
                          <a14:foregroundMark x1="37000" y1="14167" x2="46333" y2="12000"/>
                          <a14:foregroundMark x1="46333" y1="12000" x2="52667" y2="20000"/>
                          <a14:foregroundMark x1="52667" y1="20000" x2="50167" y2="39500"/>
                          <a14:foregroundMark x1="37000" y1="36500" x2="37667" y2="25167"/>
                          <a14:foregroundMark x1="37667" y1="25167" x2="40667" y2="16167"/>
                          <a14:foregroundMark x1="40667" y1="16167" x2="46333" y2="9000"/>
                          <a14:foregroundMark x1="46333" y1="9000" x2="52000" y2="16667"/>
                          <a14:foregroundMark x1="52000" y1="16667" x2="55833" y2="34667"/>
                          <a14:foregroundMark x1="55833" y1="34667" x2="55667" y2="43667"/>
                          <a14:foregroundMark x1="55667" y1="43667" x2="51000" y2="44667"/>
                          <a14:foregroundMark x1="38500" y1="14833" x2="40667" y2="6167"/>
                          <a14:foregroundMark x1="40667" y1="6167" x2="49000" y2="9667"/>
                          <a14:foregroundMark x1="49000" y1="9667" x2="53167" y2="17000"/>
                          <a14:foregroundMark x1="53167" y1="17000" x2="53667" y2="21667"/>
                          <a14:foregroundMark x1="48833" y1="17333" x2="48333" y2="24167"/>
                          <a14:foregroundMark x1="45000" y1="8833" x2="36333" y2="11833"/>
                          <a14:foregroundMark x1="36333" y1="11833" x2="35333" y2="20500"/>
                          <a14:foregroundMark x1="40167" y1="8167" x2="34500" y2="14667"/>
                          <a14:foregroundMark x1="34500" y1="14667" x2="36167" y2="19333"/>
                          <a14:foregroundMark x1="34167" y1="13667" x2="33167" y2="22833"/>
                          <a14:foregroundMark x1="33167" y1="22833" x2="38833" y2="32833"/>
                          <a14:foregroundMark x1="67333" y1="92667" x2="67333" y2="92667"/>
                          <a14:foregroundMark x1="56500" y1="92500" x2="56500" y2="92500"/>
                          <a14:foregroundMark x1="48500" y1="93333" x2="48500" y2="93333"/>
                          <a14:foregroundMark x1="44500" y1="92333" x2="44500" y2="92333"/>
                          <a14:foregroundMark x1="27667" y1="89167" x2="27667" y2="89167"/>
                          <a14:foregroundMark x1="27333" y1="90167" x2="27333" y2="90167"/>
                          <a14:foregroundMark x1="44000" y1="85667" x2="44000" y2="85667"/>
                          <a14:foregroundMark x1="50000" y1="93667" x2="48667" y2="93167"/>
                          <a14:foregroundMark x1="27000" y1="90833" x2="27000" y2="90833"/>
                        </a14:backgroundRemoval>
                      </a14:imgEffect>
                    </a14:imgLayer>
                  </a14:imgProps>
                </a:ext>
              </a:extLst>
            </a:blip>
            <a:srcRect b="49973"/>
            <a:stretch/>
          </p:blipFill>
          <p:spPr bwMode="auto">
            <a:xfrm flipH="1">
              <a:off x="4153121" y="4038388"/>
              <a:ext cx="5346065" cy="2859049"/>
            </a:xfrm>
            <a:prstGeom prst="rect">
              <a:avLst/>
            </a:prstGeom>
            <a:noFill/>
          </p:spPr>
        </p:pic>
        <p:pic>
          <p:nvPicPr>
            <p:cNvPr id="3076" name="Picture 4" descr="Christmas Santa Claus Hat PNG Transparent Images | PNG All">
              <a:extLst>
                <a:ext uri="{FF2B5EF4-FFF2-40B4-BE49-F238E27FC236}">
                  <a16:creationId xmlns:a16="http://schemas.microsoft.com/office/drawing/2014/main" id="{221D9A0C-6086-48A0-8851-ADDCA3FC8AC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193329" y="3839455"/>
              <a:ext cx="1682335" cy="1792075"/>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Isosceles Triangle 31">
            <a:extLst>
              <a:ext uri="{FF2B5EF4-FFF2-40B4-BE49-F238E27FC236}">
                <a16:creationId xmlns:a16="http://schemas.microsoft.com/office/drawing/2014/main" id="{1A8DBAF6-5EB1-48C2-BD0C-DFFC96B4C9DE}"/>
              </a:ext>
            </a:extLst>
          </p:cNvPr>
          <p:cNvSpPr/>
          <p:nvPr/>
        </p:nvSpPr>
        <p:spPr>
          <a:xfrm rot="5400000">
            <a:off x="11806113" y="6513005"/>
            <a:ext cx="171791" cy="146323"/>
          </a:xfrm>
          <a:prstGeom prst="triangle">
            <a:avLst/>
          </a:prstGeom>
          <a:solidFill>
            <a:schemeClr val="bg1"/>
          </a:solidFill>
          <a:ln w="28575" cap="rnd">
            <a:solidFill>
              <a:schemeClr val="bg1"/>
            </a:solidFill>
            <a:round/>
          </a:ln>
          <a:effectLst>
            <a:glow rad="38100">
              <a:schemeClr val="bg1">
                <a:alpha val="4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FAFD23FB-D5CD-4F79-913C-82B3D6A91E98}"/>
              </a:ext>
            </a:extLst>
          </p:cNvPr>
          <p:cNvCxnSpPr>
            <a:cxnSpLocks/>
          </p:cNvCxnSpPr>
          <p:nvPr/>
        </p:nvCxnSpPr>
        <p:spPr>
          <a:xfrm>
            <a:off x="12016333" y="6503564"/>
            <a:ext cx="0" cy="165205"/>
          </a:xfrm>
          <a:prstGeom prst="line">
            <a:avLst/>
          </a:prstGeom>
          <a:ln w="38100" cap="rnd">
            <a:solidFill>
              <a:schemeClr val="bg1"/>
            </a:solidFill>
            <a:round/>
          </a:ln>
          <a:effectLst>
            <a:glow rad="38100">
              <a:schemeClr val="bg1">
                <a:alpha val="46000"/>
              </a:schemeClr>
            </a:glow>
          </a:effectLst>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6E67F1D2-EC53-4677-9413-9D46403A8E69}"/>
              </a:ext>
            </a:extLst>
          </p:cNvPr>
          <p:cNvSpPr/>
          <p:nvPr/>
        </p:nvSpPr>
        <p:spPr>
          <a:xfrm>
            <a:off x="-278295" y="2340816"/>
            <a:ext cx="12748592" cy="1446550"/>
          </a:xfrm>
          <a:prstGeom prst="rect">
            <a:avLst/>
          </a:prstGeom>
          <a:gradFill flip="none" rotWithShape="1">
            <a:gsLst>
              <a:gs pos="0">
                <a:srgbClr val="27664A"/>
              </a:gs>
              <a:gs pos="100000">
                <a:srgbClr val="143426"/>
              </a:gs>
            </a:gsLst>
            <a:path path="circle">
              <a:fillToRect l="50000" t="50000" r="50000" b="50000"/>
            </a:path>
            <a:tileRect/>
          </a:gradFill>
        </p:spPr>
        <p:txBody>
          <a:bodyPr wrap="square">
            <a:spAutoFit/>
          </a:bodyPr>
          <a:lstStyle/>
          <a:p>
            <a:pPr algn="ctr"/>
            <a:r>
              <a:rPr lang="en-US" sz="4400" b="1" i="1" dirty="0">
                <a:solidFill>
                  <a:schemeClr val="bg1"/>
                </a:solidFill>
                <a:effectLst>
                  <a:glow rad="228600">
                    <a:srgbClr val="27664A">
                      <a:alpha val="40000"/>
                    </a:srgbClr>
                  </a:glow>
                  <a:outerShdw blurRad="63500" sx="102000" sy="102000" algn="ctr" rotWithShape="0">
                    <a:prstClr val="black">
                      <a:alpha val="40000"/>
                    </a:prstClr>
                  </a:outerShdw>
                </a:effectLst>
                <a:latin typeface="Algerian" panose="04020705040A02060702" pitchFamily="82" charset="0"/>
              </a:rPr>
              <a:t>Happy Holidays From</a:t>
            </a:r>
          </a:p>
          <a:p>
            <a:pPr algn="ctr"/>
            <a:r>
              <a:rPr lang="en-US" sz="4400" b="1" i="1" dirty="0">
                <a:solidFill>
                  <a:schemeClr val="bg1"/>
                </a:solidFill>
                <a:effectLst>
                  <a:glow rad="228600">
                    <a:srgbClr val="27664A">
                      <a:alpha val="40000"/>
                    </a:srgbClr>
                  </a:glow>
                  <a:outerShdw blurRad="63500" sx="102000" sy="102000" algn="ctr" rotWithShape="0">
                    <a:prstClr val="black">
                      <a:alpha val="40000"/>
                    </a:prstClr>
                  </a:outerShdw>
                </a:effectLst>
                <a:latin typeface="Algerian" panose="04020705040A02060702" pitchFamily="82" charset="0"/>
              </a:rPr>
              <a:t>Dr. Parkman and Harry!</a:t>
            </a:r>
            <a:endParaRPr lang="en-US" dirty="0">
              <a:solidFill>
                <a:schemeClr val="bg1"/>
              </a:solidFill>
              <a:effectLst>
                <a:glow rad="228600">
                  <a:srgbClr val="27664A">
                    <a:alpha val="40000"/>
                  </a:srgbClr>
                </a:glow>
                <a:outerShdw blurRad="63500" sx="102000" sy="102000" algn="ctr" rotWithShape="0">
                  <a:prstClr val="black">
                    <a:alpha val="40000"/>
                  </a:prstClr>
                </a:outerShdw>
              </a:effectLst>
              <a:latin typeface="Algerian" panose="04020705040A02060702" pitchFamily="82" charset="0"/>
            </a:endParaRPr>
          </a:p>
        </p:txBody>
      </p:sp>
      <p:pic>
        <p:nvPicPr>
          <p:cNvPr id="38" name="Picture 37">
            <a:extLst>
              <a:ext uri="{FF2B5EF4-FFF2-40B4-BE49-F238E27FC236}">
                <a16:creationId xmlns:a16="http://schemas.microsoft.com/office/drawing/2014/main" id="{A92C6B46-BF6B-4883-B52F-82904353340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7692" b="89977" l="9964" r="89855">
                        <a14:foregroundMark x1="15580" y1="20746" x2="26449" y2="42191"/>
                        <a14:foregroundMark x1="26449" y1="42191" x2="26993" y2="48252"/>
                        <a14:foregroundMark x1="21014" y1="19580" x2="30978" y2="25408"/>
                        <a14:foregroundMark x1="30978" y1="25408" x2="41486" y2="24942"/>
                        <a14:foregroundMark x1="41486" y1="24942" x2="41848" y2="24942"/>
                        <a14:foregroundMark x1="32971" y1="17249" x2="38406" y2="16317"/>
                        <a14:foregroundMark x1="38225" y1="16317" x2="41123" y2="13520"/>
                        <a14:foregroundMark x1="46196" y1="10256" x2="55254" y2="7692"/>
                        <a14:foregroundMark x1="55254" y1="7692" x2="61957" y2="13054"/>
                        <a14:foregroundMark x1="50543" y1="29837" x2="51630" y2="43124"/>
                        <a14:foregroundMark x1="51630" y1="43124" x2="60145" y2="50350"/>
                        <a14:foregroundMark x1="60145" y1="50350" x2="68478" y2="45688"/>
                        <a14:foregroundMark x1="68478" y1="45688" x2="68297" y2="31702"/>
                        <a14:foregroundMark x1="68297" y1="31702" x2="61051" y2="32867"/>
                        <a14:foregroundMark x1="31884" y1="20280" x2="38043" y2="20513"/>
                        <a14:foregroundMark x1="71377" y1="46620" x2="71377" y2="46620"/>
                      </a14:backgroundRemoval>
                    </a14:imgEffect>
                  </a14:imgLayer>
                </a14:imgProps>
              </a:ext>
            </a:extLst>
          </a:blip>
          <a:stretch>
            <a:fillRect/>
          </a:stretch>
        </p:blipFill>
        <p:spPr>
          <a:xfrm>
            <a:off x="-25620" y="2992163"/>
            <a:ext cx="3374741" cy="2622759"/>
          </a:xfrm>
          <a:prstGeom prst="rect">
            <a:avLst/>
          </a:prstGeom>
        </p:spPr>
      </p:pic>
      <p:pic>
        <p:nvPicPr>
          <p:cNvPr id="39" name="Picture 38">
            <a:extLst>
              <a:ext uri="{FF2B5EF4-FFF2-40B4-BE49-F238E27FC236}">
                <a16:creationId xmlns:a16="http://schemas.microsoft.com/office/drawing/2014/main" id="{24C3D98E-C802-4F8D-981B-D75E39ABCCF3}"/>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9623" b="99163" l="9954" r="89815">
                        <a14:foregroundMark x1="16898" y1="69874" x2="14120" y2="99163"/>
                      </a14:backgroundRemoval>
                    </a14:imgEffect>
                  </a14:imgLayer>
                </a14:imgProps>
              </a:ext>
            </a:extLst>
          </a:blip>
          <a:stretch>
            <a:fillRect/>
          </a:stretch>
        </p:blipFill>
        <p:spPr>
          <a:xfrm>
            <a:off x="3212856" y="3027977"/>
            <a:ext cx="2658999" cy="1471067"/>
          </a:xfrm>
          <a:prstGeom prst="rect">
            <a:avLst/>
          </a:prstGeom>
        </p:spPr>
      </p:pic>
    </p:spTree>
    <p:extLst>
      <p:ext uri="{BB962C8B-B14F-4D97-AF65-F5344CB8AC3E}">
        <p14:creationId xmlns:p14="http://schemas.microsoft.com/office/powerpoint/2010/main" val="3230914670"/>
      </p:ext>
    </p:extLst>
  </p:cSld>
  <p:clrMapOvr>
    <a:masterClrMapping/>
  </p:clrMapOvr>
  <mc:AlternateContent xmlns:mc="http://schemas.openxmlformats.org/markup-compatibility/2006" xmlns:p14="http://schemas.microsoft.com/office/powerpoint/2010/main">
    <mc:Choice Requires="p14">
      <p:transition spd="slow" p14:dur="3400" advTm="7500">
        <p14:reveal/>
      </p:transition>
    </mc:Choice>
    <mc:Fallback xmlns="">
      <p:transition spd="slow" advTm="7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par>
                                <p:cTn id="8" presetID="41" presetClass="entr" presetSubtype="0" fill="hold" grpId="1" nodeType="withEffect">
                                  <p:stCondLst>
                                    <p:cond delay="0"/>
                                  </p:stCondLst>
                                  <p:iterate type="lt">
                                    <p:tmPct val="10000"/>
                                  </p:iterate>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47"/>
                                        </p:tgtEl>
                                        <p:attrNameLst>
                                          <p:attrName>ppt_y</p:attrName>
                                        </p:attrNameLst>
                                      </p:cBhvr>
                                      <p:tavLst>
                                        <p:tav tm="0">
                                          <p:val>
                                            <p:strVal val="#ppt_y"/>
                                          </p:val>
                                        </p:tav>
                                        <p:tav tm="100000">
                                          <p:val>
                                            <p:strVal val="#ppt_y"/>
                                          </p:val>
                                        </p:tav>
                                      </p:tavLst>
                                    </p:anim>
                                    <p:anim calcmode="lin" valueType="num">
                                      <p:cBhvr>
                                        <p:cTn id="12"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47"/>
                                        </p:tgtEl>
                                      </p:cBhvr>
                                    </p:animEffect>
                                  </p:childTnLst>
                                </p:cTn>
                              </p:par>
                            </p:childTnLst>
                          </p:cTn>
                        </p:par>
                        <p:par>
                          <p:cTn id="15" fill="hold">
                            <p:stCondLst>
                              <p:cond delay="2250"/>
                            </p:stCondLst>
                            <p:childTnLst>
                              <p:par>
                                <p:cTn id="16" presetID="10" presetClass="exit" presetSubtype="0" fill="hold" nodeType="afterEffect">
                                  <p:stCondLst>
                                    <p:cond delay="300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0" presetClass="exit" presetSubtype="0" fill="hold" nodeType="withEffect">
                                  <p:stCondLst>
                                    <p:cond delay="3000"/>
                                  </p:stCondLst>
                                  <p:childTnLst>
                                    <p:animEffect transition="out" filter="fade">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par>
                                <p:cTn id="22" presetID="10" presetClass="exit" presetSubtype="0" fill="hold" nodeType="withEffect">
                                  <p:stCondLst>
                                    <p:cond delay="300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par>
                                <p:cTn id="25" presetID="10" presetClass="exit" presetSubtype="0" fill="hold" nodeType="withEffect">
                                  <p:stCondLst>
                                    <p:cond delay="300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par>
                                <p:cTn id="28" presetID="10" presetClass="exit" presetSubtype="0" fill="hold" nodeType="withEffect">
                                  <p:stCondLst>
                                    <p:cond delay="3000"/>
                                  </p:stCondLst>
                                  <p:childTnLst>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10" presetClass="exit" presetSubtype="0" fill="hold" nodeType="withEffect">
                                  <p:stCondLst>
                                    <p:cond delay="3000"/>
                                  </p:stCondLst>
                                  <p:childTnLst>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par>
                                <p:cTn id="34" presetID="10" presetClass="exit" presetSubtype="0" fill="hold" nodeType="withEffect">
                                  <p:stCondLst>
                                    <p:cond delay="3000"/>
                                  </p:stCondLst>
                                  <p:childTnLst>
                                    <p:animEffect transition="out" filter="fade">
                                      <p:cBhvr>
                                        <p:cTn id="35" dur="500"/>
                                        <p:tgtEl>
                                          <p:spTgt spid="28"/>
                                        </p:tgtEl>
                                      </p:cBhvr>
                                    </p:animEffect>
                                    <p:set>
                                      <p:cBhvr>
                                        <p:cTn id="36" dur="1" fill="hold">
                                          <p:stCondLst>
                                            <p:cond delay="499"/>
                                          </p:stCondLst>
                                        </p:cTn>
                                        <p:tgtEl>
                                          <p:spTgt spid="28"/>
                                        </p:tgtEl>
                                        <p:attrNameLst>
                                          <p:attrName>style.visibility</p:attrName>
                                        </p:attrNameLst>
                                      </p:cBhvr>
                                      <p:to>
                                        <p:strVal val="hidden"/>
                                      </p:to>
                                    </p:set>
                                  </p:childTnLst>
                                </p:cTn>
                              </p:par>
                              <p:par>
                                <p:cTn id="37" presetID="10" presetClass="exit" presetSubtype="0" fill="hold" nodeType="withEffect">
                                  <p:stCondLst>
                                    <p:cond delay="3000"/>
                                  </p:stCondLst>
                                  <p:childTnLst>
                                    <p:animEffect transition="out" filter="fade">
                                      <p:cBhvr>
                                        <p:cTn id="38" dur="500"/>
                                        <p:tgtEl>
                                          <p:spTgt spid="40"/>
                                        </p:tgtEl>
                                      </p:cBhvr>
                                    </p:animEffect>
                                    <p:set>
                                      <p:cBhvr>
                                        <p:cTn id="39" dur="1" fill="hold">
                                          <p:stCondLst>
                                            <p:cond delay="499"/>
                                          </p:stCondLst>
                                        </p:cTn>
                                        <p:tgtEl>
                                          <p:spTgt spid="40"/>
                                        </p:tgtEl>
                                        <p:attrNameLst>
                                          <p:attrName>style.visibility</p:attrName>
                                        </p:attrNameLst>
                                      </p:cBhvr>
                                      <p:to>
                                        <p:strVal val="hidden"/>
                                      </p:to>
                                    </p:set>
                                  </p:childTnLst>
                                </p:cTn>
                              </p:par>
                              <p:par>
                                <p:cTn id="40" presetID="10" presetClass="exit" presetSubtype="0" fill="hold" nodeType="withEffect">
                                  <p:stCondLst>
                                    <p:cond delay="3000"/>
                                  </p:stCondLst>
                                  <p:childTnLst>
                                    <p:animEffect transition="out" filter="fade">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par>
                                <p:cTn id="43" presetID="10" presetClass="exit" presetSubtype="0" fill="hold" nodeType="withEffect">
                                  <p:stCondLst>
                                    <p:cond delay="3000"/>
                                  </p:stCondLst>
                                  <p:childTnLst>
                                    <p:animEffect transition="out" filter="fade">
                                      <p:cBhvr>
                                        <p:cTn id="44" dur="500"/>
                                        <p:tgtEl>
                                          <p:spTgt spid="23"/>
                                        </p:tgtEl>
                                      </p:cBhvr>
                                    </p:animEffect>
                                    <p:set>
                                      <p:cBhvr>
                                        <p:cTn id="45" dur="1" fill="hold">
                                          <p:stCondLst>
                                            <p:cond delay="499"/>
                                          </p:stCondLst>
                                        </p:cTn>
                                        <p:tgtEl>
                                          <p:spTgt spid="23"/>
                                        </p:tgtEl>
                                        <p:attrNameLst>
                                          <p:attrName>style.visibility</p:attrName>
                                        </p:attrNameLst>
                                      </p:cBhvr>
                                      <p:to>
                                        <p:strVal val="hidden"/>
                                      </p:to>
                                    </p:set>
                                  </p:childTnLst>
                                </p:cTn>
                              </p:par>
                            </p:childTnLst>
                          </p:cTn>
                        </p:par>
                        <p:par>
                          <p:cTn id="46" fill="hold">
                            <p:stCondLst>
                              <p:cond delay="5750"/>
                            </p:stCondLst>
                            <p:childTnLst>
                              <p:par>
                                <p:cTn id="47" presetID="42" presetClass="path" presetSubtype="0" accel="50000" decel="50000" fill="hold" grpId="0" nodeType="afterEffect">
                                  <p:stCondLst>
                                    <p:cond delay="0"/>
                                  </p:stCondLst>
                                  <p:iterate type="lt">
                                    <p:tmPct val="0"/>
                                  </p:iterate>
                                  <p:childTnLst>
                                    <p:animMotion origin="layout" path="M 0 7.40741E-7 L 0 -0.31157 " pathEditMode="relative" rAng="0" ptsTypes="AA">
                                      <p:cBhvr>
                                        <p:cTn id="48" dur="2000" fill="hold"/>
                                        <p:tgtEl>
                                          <p:spTgt spid="47"/>
                                        </p:tgtEl>
                                        <p:attrNameLst>
                                          <p:attrName>ppt_x</p:attrName>
                                          <p:attrName>ppt_y</p:attrName>
                                        </p:attrNameLst>
                                      </p:cBhvr>
                                      <p:rCtr x="0" y="-15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20101"/>
            </a:gs>
            <a:gs pos="100000">
              <a:srgbClr val="590100"/>
            </a:gs>
          </a:gsLst>
          <a:path path="rect">
            <a:fillToRect l="100000" b="100000"/>
          </a:path>
          <a:tileRect t="-100000" r="-100000"/>
        </a:gradFill>
        <a:effectLst/>
      </p:bgPr>
    </p:bg>
    <p:spTree>
      <p:nvGrpSpPr>
        <p:cNvPr id="1" name=""/>
        <p:cNvGrpSpPr/>
        <p:nvPr/>
      </p:nvGrpSpPr>
      <p:grpSpPr>
        <a:xfrm>
          <a:off x="0" y="0"/>
          <a:ext cx="0" cy="0"/>
          <a:chOff x="0" y="0"/>
          <a:chExt cx="0" cy="0"/>
        </a:xfrm>
      </p:grpSpPr>
      <p:pic>
        <p:nvPicPr>
          <p:cNvPr id="34" name="Picture 2" descr="Free Transparent Snowflake Border, Download Free Clip Art, Free Clip Art on  Clipart Library">
            <a:extLst>
              <a:ext uri="{FF2B5EF4-FFF2-40B4-BE49-F238E27FC236}">
                <a16:creationId xmlns:a16="http://schemas.microsoft.com/office/drawing/2014/main" id="{FFDE6FFF-D10A-4DDE-B9BE-524E7AB89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93783" y="3564787"/>
            <a:ext cx="5454316" cy="16192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Free Transparent Snowflake Border, Download Free Clip Art, Free Clip Art on  Clipart Library">
            <a:extLst>
              <a:ext uri="{FF2B5EF4-FFF2-40B4-BE49-F238E27FC236}">
                <a16:creationId xmlns:a16="http://schemas.microsoft.com/office/drawing/2014/main" id="{E4C5CD51-D90C-475B-854D-23BB79147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730598">
            <a:off x="9067966" y="3577486"/>
            <a:ext cx="5454316" cy="1619250"/>
          </a:xfrm>
          <a:prstGeom prst="rect">
            <a:avLst/>
          </a:prstGeom>
          <a:noFill/>
          <a:extLst>
            <a:ext uri="{909E8E84-426E-40DD-AFC4-6F175D3DCCD1}">
              <a14:hiddenFill xmlns:a14="http://schemas.microsoft.com/office/drawing/2010/main">
                <a:solidFill>
                  <a:srgbClr val="FFFFFF"/>
                </a:solidFill>
              </a14:hiddenFill>
            </a:ext>
          </a:extLst>
        </p:spPr>
      </p:pic>
      <p:sp>
        <p:nvSpPr>
          <p:cNvPr id="25" name="Subtitle 2">
            <a:extLst>
              <a:ext uri="{FF2B5EF4-FFF2-40B4-BE49-F238E27FC236}">
                <a16:creationId xmlns:a16="http://schemas.microsoft.com/office/drawing/2014/main" id="{0AA52197-D7F3-4D35-8485-2A7782DFE403}"/>
              </a:ext>
            </a:extLst>
          </p:cNvPr>
          <p:cNvSpPr>
            <a:spLocks noGrp="1"/>
          </p:cNvSpPr>
          <p:nvPr>
            <p:ph type="subTitle" idx="1"/>
          </p:nvPr>
        </p:nvSpPr>
        <p:spPr>
          <a:xfrm>
            <a:off x="1149626" y="1881809"/>
            <a:ext cx="9864738" cy="4331955"/>
          </a:xfrm>
          <a:noFill/>
        </p:spPr>
        <p:txBody>
          <a:bodyPr>
            <a:noAutofit/>
          </a:bodyPr>
          <a:lstStyle/>
          <a:p>
            <a:pPr algn="l"/>
            <a:r>
              <a:rPr lang="en-US" sz="2600" b="1" dirty="0">
                <a:solidFill>
                  <a:schemeClr val="bg1"/>
                </a:solidFill>
                <a:effectLst>
                  <a:outerShdw blurRad="38100" dist="38100" dir="2700000" algn="tl">
                    <a:srgbClr val="000000">
                      <a:alpha val="43137"/>
                    </a:srgbClr>
                  </a:outerShdw>
                </a:effectLst>
              </a:rPr>
              <a:t>We hope each of you enjoy the holidays creating memories with your family. We hope you SOAR throughout the season being kind to others and spreading cheer. We hope you remember that it’s not about the presents even though we enjoy getting them, but we can be very merry without any presents at all. Harry and I will be busy throughout the holidays watching Christmas movies, singing Christmas carols, riding to see Christmas lights, visiting National Hills Baptist Church Nativity Scene, playing games, baking, and more.  We hope you enjoy Harry’s favorite Christmas story, “How The Grinch Stole Christmas”. We hope that like the </a:t>
            </a:r>
            <a:r>
              <a:rPr lang="en-US" sz="2600" b="1" dirty="0" err="1">
                <a:solidFill>
                  <a:schemeClr val="bg1"/>
                </a:solidFill>
                <a:effectLst>
                  <a:outerShdw blurRad="38100" dist="38100" dir="2700000" algn="tl">
                    <a:srgbClr val="000000">
                      <a:alpha val="43137"/>
                    </a:srgbClr>
                  </a:outerShdw>
                </a:effectLst>
              </a:rPr>
              <a:t>Whos</a:t>
            </a:r>
            <a:r>
              <a:rPr lang="en-US" sz="2600" b="1" dirty="0">
                <a:solidFill>
                  <a:schemeClr val="bg1"/>
                </a:solidFill>
                <a:effectLst>
                  <a:outerShdw blurRad="38100" dist="38100" dir="2700000" algn="tl">
                    <a:srgbClr val="000000">
                      <a:alpha val="43137"/>
                    </a:srgbClr>
                  </a:outerShdw>
                </a:effectLst>
              </a:rPr>
              <a:t>, you will share the spirit of Christmas and be thankful for being able to spend time with family. </a:t>
            </a:r>
          </a:p>
        </p:txBody>
      </p:sp>
      <p:sp>
        <p:nvSpPr>
          <p:cNvPr id="30" name="Isosceles Triangle 29">
            <a:extLst>
              <a:ext uri="{FF2B5EF4-FFF2-40B4-BE49-F238E27FC236}">
                <a16:creationId xmlns:a16="http://schemas.microsoft.com/office/drawing/2014/main" id="{34D4EF76-6AF6-4D96-AD43-441A10F05A76}"/>
              </a:ext>
            </a:extLst>
          </p:cNvPr>
          <p:cNvSpPr/>
          <p:nvPr/>
        </p:nvSpPr>
        <p:spPr>
          <a:xfrm rot="5400000">
            <a:off x="11806113" y="6513005"/>
            <a:ext cx="171791" cy="146323"/>
          </a:xfrm>
          <a:prstGeom prst="triangle">
            <a:avLst/>
          </a:prstGeom>
          <a:solidFill>
            <a:schemeClr val="bg1"/>
          </a:solidFill>
          <a:ln w="28575" cap="rnd">
            <a:solidFill>
              <a:schemeClr val="bg1"/>
            </a:solidFill>
            <a:round/>
          </a:ln>
          <a:effectLst>
            <a:glow rad="38100">
              <a:schemeClr val="bg1">
                <a:alpha val="4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95A2ABE0-8FD1-4A60-AA41-2B9FF7527308}"/>
              </a:ext>
            </a:extLst>
          </p:cNvPr>
          <p:cNvCxnSpPr>
            <a:cxnSpLocks/>
          </p:cNvCxnSpPr>
          <p:nvPr/>
        </p:nvCxnSpPr>
        <p:spPr>
          <a:xfrm>
            <a:off x="12016333" y="6503564"/>
            <a:ext cx="0" cy="165205"/>
          </a:xfrm>
          <a:prstGeom prst="line">
            <a:avLst/>
          </a:prstGeom>
          <a:ln w="38100" cap="rnd">
            <a:solidFill>
              <a:schemeClr val="bg1"/>
            </a:solidFill>
            <a:round/>
          </a:ln>
          <a:effectLst>
            <a:glow rad="38100">
              <a:schemeClr val="bg1">
                <a:alpha val="46000"/>
              </a:schemeClr>
            </a:glow>
          </a:effectLst>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D33356F-9C68-4434-88C3-D99A06AD1824}"/>
              </a:ext>
            </a:extLst>
          </p:cNvPr>
          <p:cNvSpPr/>
          <p:nvPr/>
        </p:nvSpPr>
        <p:spPr>
          <a:xfrm>
            <a:off x="-278296" y="200704"/>
            <a:ext cx="12748592" cy="1446550"/>
          </a:xfrm>
          <a:prstGeom prst="rect">
            <a:avLst/>
          </a:prstGeom>
          <a:gradFill flip="none" rotWithShape="1">
            <a:gsLst>
              <a:gs pos="0">
                <a:srgbClr val="27664A"/>
              </a:gs>
              <a:gs pos="100000">
                <a:srgbClr val="143426"/>
              </a:gs>
            </a:gsLst>
            <a:path path="circle">
              <a:fillToRect l="50000" t="50000" r="50000" b="50000"/>
            </a:path>
            <a:tileRect/>
          </a:gradFill>
        </p:spPr>
        <p:txBody>
          <a:bodyPr wrap="square">
            <a:spAutoFit/>
          </a:bodyPr>
          <a:lstStyle/>
          <a:p>
            <a:pPr algn="ctr"/>
            <a:r>
              <a:rPr lang="en-US" sz="4400" b="1" i="1" dirty="0">
                <a:solidFill>
                  <a:schemeClr val="bg1"/>
                </a:solidFill>
                <a:effectLst>
                  <a:glow rad="228600">
                    <a:srgbClr val="27664A">
                      <a:alpha val="40000"/>
                    </a:srgbClr>
                  </a:glow>
                  <a:outerShdw blurRad="63500" sx="102000" sy="102000" algn="ctr" rotWithShape="0">
                    <a:prstClr val="black">
                      <a:alpha val="40000"/>
                    </a:prstClr>
                  </a:outerShdw>
                </a:effectLst>
                <a:latin typeface="Algerian" panose="04020705040A02060702" pitchFamily="82" charset="0"/>
              </a:rPr>
              <a:t>Happy Holidays From</a:t>
            </a:r>
          </a:p>
          <a:p>
            <a:pPr algn="ctr"/>
            <a:r>
              <a:rPr lang="en-US" sz="4400" b="1" i="1" dirty="0">
                <a:solidFill>
                  <a:schemeClr val="bg1"/>
                </a:solidFill>
                <a:effectLst>
                  <a:glow rad="228600">
                    <a:srgbClr val="27664A">
                      <a:alpha val="40000"/>
                    </a:srgbClr>
                  </a:glow>
                  <a:outerShdw blurRad="63500" sx="102000" sy="102000" algn="ctr" rotWithShape="0">
                    <a:prstClr val="black">
                      <a:alpha val="40000"/>
                    </a:prstClr>
                  </a:outerShdw>
                </a:effectLst>
                <a:latin typeface="Algerian" panose="04020705040A02060702" pitchFamily="82" charset="0"/>
              </a:rPr>
              <a:t>Dr. Parkman and Harry!</a:t>
            </a:r>
            <a:endParaRPr lang="en-US" dirty="0">
              <a:solidFill>
                <a:schemeClr val="bg1"/>
              </a:solidFill>
              <a:effectLst>
                <a:glow rad="228600">
                  <a:srgbClr val="27664A">
                    <a:alpha val="40000"/>
                  </a:srgbClr>
                </a:glow>
                <a:outerShdw blurRad="63500" sx="102000" sy="102000" algn="ctr" rotWithShape="0">
                  <a:prstClr val="black">
                    <a:alpha val="40000"/>
                  </a:prstClr>
                </a:outerShdw>
              </a:effectLst>
              <a:latin typeface="Algerian" panose="04020705040A02060702" pitchFamily="82" charset="0"/>
            </a:endParaRPr>
          </a:p>
        </p:txBody>
      </p:sp>
    </p:spTree>
    <p:extLst>
      <p:ext uri="{BB962C8B-B14F-4D97-AF65-F5344CB8AC3E}">
        <p14:creationId xmlns:p14="http://schemas.microsoft.com/office/powerpoint/2010/main" val="162458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20101"/>
            </a:gs>
            <a:gs pos="100000">
              <a:srgbClr val="590100"/>
            </a:gs>
          </a:gsLst>
          <a:path path="rect">
            <a:fillToRect l="100000" b="100000"/>
          </a:path>
          <a:tileRect t="-100000" r="-100000"/>
        </a:gradFill>
        <a:effectLst/>
      </p:bgPr>
    </p:bg>
    <p:spTree>
      <p:nvGrpSpPr>
        <p:cNvPr id="1" name=""/>
        <p:cNvGrpSpPr/>
        <p:nvPr/>
      </p:nvGrpSpPr>
      <p:grpSpPr>
        <a:xfrm>
          <a:off x="0" y="0"/>
          <a:ext cx="0" cy="0"/>
          <a:chOff x="0" y="0"/>
          <a:chExt cx="0" cy="0"/>
        </a:xfrm>
      </p:grpSpPr>
      <p:pic>
        <p:nvPicPr>
          <p:cNvPr id="4098" name="Picture 2" descr="Free Transparent Snowflake Border, Download Free Clip Art, Free Clip Art on  Clipart Library">
            <a:extLst>
              <a:ext uri="{FF2B5EF4-FFF2-40B4-BE49-F238E27FC236}">
                <a16:creationId xmlns:a16="http://schemas.microsoft.com/office/drawing/2014/main" id="{B4B3D077-A6D3-4060-91FD-E3F8DC38B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3783" y="3564787"/>
            <a:ext cx="5454316"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Transparent Snowflake Border, Download Free Clip Art, Free Clip Art on  Clipart Library">
            <a:extLst>
              <a:ext uri="{FF2B5EF4-FFF2-40B4-BE49-F238E27FC236}">
                <a16:creationId xmlns:a16="http://schemas.microsoft.com/office/drawing/2014/main" id="{133E8B04-53A4-4BC1-A103-C32A22610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730598">
            <a:off x="9067966" y="3577486"/>
            <a:ext cx="5454316" cy="1619250"/>
          </a:xfrm>
          <a:prstGeom prst="rect">
            <a:avLst/>
          </a:prstGeom>
          <a:noFill/>
          <a:extLst>
            <a:ext uri="{909E8E84-426E-40DD-AFC4-6F175D3DCCD1}">
              <a14:hiddenFill xmlns:a14="http://schemas.microsoft.com/office/drawing/2010/main">
                <a:solidFill>
                  <a:srgbClr val="FFFFFF"/>
                </a:solidFill>
              </a14:hiddenFill>
            </a:ext>
          </a:extLst>
        </p:spPr>
      </p:pic>
      <p:pic>
        <p:nvPicPr>
          <p:cNvPr id="6" name="Online Media 3" title="Dr. Seuss' ￢ﾀﾜHow the Grinch Stole Christmas￢ﾀﾝ Read by Keith Morrison | NBC News">
            <a:hlinkClick r:id="" action="ppaction://media"/>
            <a:extLst>
              <a:ext uri="{FF2B5EF4-FFF2-40B4-BE49-F238E27FC236}">
                <a16:creationId xmlns:a16="http://schemas.microsoft.com/office/drawing/2014/main" id="{AE865339-D77C-4A94-85CD-C91F05EC92B9}"/>
              </a:ext>
            </a:extLst>
          </p:cNvPr>
          <p:cNvPicPr>
            <a:picLocks noRot="1" noChangeAspect="1"/>
          </p:cNvPicPr>
          <p:nvPr>
            <a:videoFile r:link="rId1"/>
          </p:nvPr>
        </p:nvPicPr>
        <p:blipFill>
          <a:blip r:embed="rId5"/>
          <a:stretch>
            <a:fillRect/>
          </a:stretch>
        </p:blipFill>
        <p:spPr>
          <a:xfrm>
            <a:off x="1244600" y="865585"/>
            <a:ext cx="9702800" cy="5457824"/>
          </a:xfrm>
          <a:prstGeom prst="rect">
            <a:avLst/>
          </a:prstGeom>
          <a:ln w="57150">
            <a:solidFill>
              <a:schemeClr val="bg1"/>
            </a:solidFill>
            <a:miter lim="800000"/>
          </a:ln>
        </p:spPr>
      </p:pic>
      <p:sp>
        <p:nvSpPr>
          <p:cNvPr id="4" name="Rectangle 3">
            <a:hlinkClick r:id="rId6"/>
            <a:extLst>
              <a:ext uri="{FF2B5EF4-FFF2-40B4-BE49-F238E27FC236}">
                <a16:creationId xmlns:a16="http://schemas.microsoft.com/office/drawing/2014/main" id="{4B226775-E3F0-4083-9838-4679C4A4CEC9}"/>
              </a:ext>
            </a:extLst>
          </p:cNvPr>
          <p:cNvSpPr/>
          <p:nvPr/>
        </p:nvSpPr>
        <p:spPr>
          <a:xfrm>
            <a:off x="1929860" y="6387899"/>
            <a:ext cx="8474115" cy="369332"/>
          </a:xfrm>
          <a:prstGeom prst="rect">
            <a:avLst/>
          </a:prstGeom>
        </p:spPr>
        <p:txBody>
          <a:bodyPr wrap="square">
            <a:spAutoFit/>
          </a:bodyPr>
          <a:lstStyle/>
          <a:p>
            <a:r>
              <a:rPr lang="en-US" b="1" dirty="0">
                <a:solidFill>
                  <a:schemeClr val="bg1"/>
                </a:solidFill>
                <a:effectLst>
                  <a:outerShdw blurRad="38100" dist="38100" dir="2700000" algn="tl">
                    <a:srgbClr val="000000">
                      <a:alpha val="43137"/>
                    </a:srgbClr>
                  </a:outerShdw>
                </a:effectLst>
              </a:rPr>
              <a:t>Video not playing? Click on the link to enjoy the story. </a:t>
            </a:r>
            <a:r>
              <a:rPr lang="en-US" b="1" dirty="0">
                <a:solidFill>
                  <a:schemeClr val="accent6">
                    <a:lumMod val="60000"/>
                    <a:lumOff val="40000"/>
                  </a:schemeClr>
                </a:solidFill>
              </a:rPr>
              <a:t>https://youtu.be/Ty_V5h12RHw</a:t>
            </a:r>
          </a:p>
        </p:txBody>
      </p:sp>
      <p:sp>
        <p:nvSpPr>
          <p:cNvPr id="9" name="Rectangle 8">
            <a:extLst>
              <a:ext uri="{FF2B5EF4-FFF2-40B4-BE49-F238E27FC236}">
                <a16:creationId xmlns:a16="http://schemas.microsoft.com/office/drawing/2014/main" id="{B8D57B14-A2DA-4831-BF23-DEA9CAADCA1E}"/>
              </a:ext>
            </a:extLst>
          </p:cNvPr>
          <p:cNvSpPr/>
          <p:nvPr/>
        </p:nvSpPr>
        <p:spPr>
          <a:xfrm>
            <a:off x="-278296" y="200704"/>
            <a:ext cx="12748592" cy="1446550"/>
          </a:xfrm>
          <a:prstGeom prst="rect">
            <a:avLst/>
          </a:prstGeom>
          <a:gradFill flip="none" rotWithShape="1">
            <a:gsLst>
              <a:gs pos="0">
                <a:srgbClr val="27664A"/>
              </a:gs>
              <a:gs pos="100000">
                <a:srgbClr val="143426"/>
              </a:gs>
            </a:gsLst>
            <a:path path="circle">
              <a:fillToRect l="50000" t="50000" r="50000" b="50000"/>
            </a:path>
            <a:tileRect/>
          </a:gradFill>
        </p:spPr>
        <p:txBody>
          <a:bodyPr wrap="square">
            <a:spAutoFit/>
          </a:bodyPr>
          <a:lstStyle/>
          <a:p>
            <a:pPr algn="ctr"/>
            <a:r>
              <a:rPr lang="en-US" sz="4400" b="1" i="1" dirty="0">
                <a:solidFill>
                  <a:schemeClr val="bg1"/>
                </a:solidFill>
                <a:effectLst>
                  <a:glow rad="228600">
                    <a:srgbClr val="27664A">
                      <a:alpha val="40000"/>
                    </a:srgbClr>
                  </a:glow>
                  <a:outerShdw blurRad="63500" sx="102000" sy="102000" algn="ctr" rotWithShape="0">
                    <a:prstClr val="black">
                      <a:alpha val="40000"/>
                    </a:prstClr>
                  </a:outerShdw>
                </a:effectLst>
                <a:latin typeface="Algerian" panose="04020705040A02060702" pitchFamily="82" charset="0"/>
              </a:rPr>
              <a:t>Happy Holidays From</a:t>
            </a:r>
          </a:p>
          <a:p>
            <a:pPr algn="ctr"/>
            <a:r>
              <a:rPr lang="en-US" sz="4400" b="1" i="1" dirty="0">
                <a:solidFill>
                  <a:schemeClr val="bg1"/>
                </a:solidFill>
                <a:effectLst>
                  <a:glow rad="228600">
                    <a:srgbClr val="27664A">
                      <a:alpha val="40000"/>
                    </a:srgbClr>
                  </a:glow>
                  <a:outerShdw blurRad="63500" sx="102000" sy="102000" algn="ctr" rotWithShape="0">
                    <a:prstClr val="black">
                      <a:alpha val="40000"/>
                    </a:prstClr>
                  </a:outerShdw>
                </a:effectLst>
                <a:latin typeface="Algerian" panose="04020705040A02060702" pitchFamily="82" charset="0"/>
              </a:rPr>
              <a:t>Dr. Parkman and Harry!</a:t>
            </a:r>
            <a:endParaRPr lang="en-US" dirty="0">
              <a:solidFill>
                <a:schemeClr val="bg1"/>
              </a:solidFill>
              <a:effectLst>
                <a:glow rad="228600">
                  <a:srgbClr val="27664A">
                    <a:alpha val="40000"/>
                  </a:srgbClr>
                </a:glow>
                <a:outerShdw blurRad="63500" sx="102000" sy="102000" algn="ctr" rotWithShape="0">
                  <a:prstClr val="black">
                    <a:alpha val="40000"/>
                  </a:prstClr>
                </a:outerShdw>
              </a:effectLst>
              <a:latin typeface="Algerian" panose="04020705040A02060702" pitchFamily="82" charset="0"/>
            </a:endParaRPr>
          </a:p>
        </p:txBody>
      </p:sp>
      <p:sp>
        <p:nvSpPr>
          <p:cNvPr id="14" name="Isosceles Triangle 13">
            <a:extLst>
              <a:ext uri="{FF2B5EF4-FFF2-40B4-BE49-F238E27FC236}">
                <a16:creationId xmlns:a16="http://schemas.microsoft.com/office/drawing/2014/main" id="{8B117413-3874-4D11-9415-AAE697F04F2C}"/>
              </a:ext>
            </a:extLst>
          </p:cNvPr>
          <p:cNvSpPr/>
          <p:nvPr/>
        </p:nvSpPr>
        <p:spPr>
          <a:xfrm rot="5400000">
            <a:off x="11806113" y="6513005"/>
            <a:ext cx="171791" cy="146323"/>
          </a:xfrm>
          <a:prstGeom prst="triangle">
            <a:avLst/>
          </a:prstGeom>
          <a:solidFill>
            <a:schemeClr val="bg1"/>
          </a:solidFill>
          <a:ln w="28575" cap="rnd">
            <a:solidFill>
              <a:schemeClr val="bg1"/>
            </a:solidFill>
            <a:round/>
          </a:ln>
          <a:effectLst>
            <a:glow rad="38100">
              <a:schemeClr val="bg1">
                <a:alpha val="4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151C3A7-58E5-4A19-8023-B8CEDC5A62A3}"/>
              </a:ext>
            </a:extLst>
          </p:cNvPr>
          <p:cNvCxnSpPr>
            <a:cxnSpLocks/>
          </p:cNvCxnSpPr>
          <p:nvPr/>
        </p:nvCxnSpPr>
        <p:spPr>
          <a:xfrm>
            <a:off x="12016333" y="6503564"/>
            <a:ext cx="0" cy="165205"/>
          </a:xfrm>
          <a:prstGeom prst="line">
            <a:avLst/>
          </a:prstGeom>
          <a:ln w="38100" cap="rnd">
            <a:solidFill>
              <a:schemeClr val="bg1"/>
            </a:solidFill>
            <a:round/>
          </a:ln>
          <a:effectLst>
            <a:glow rad="38100">
              <a:schemeClr val="bg1">
                <a:alpha val="46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58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20101"/>
            </a:gs>
            <a:gs pos="100000">
              <a:srgbClr val="590100"/>
            </a:gs>
          </a:gsLst>
          <a:path path="rect">
            <a:fillToRect l="100000" b="100000"/>
          </a:path>
          <a:tileRect t="-100000" r="-100000"/>
        </a:gradFill>
        <a:effectLst/>
      </p:bgPr>
    </p:bg>
    <p:spTree>
      <p:nvGrpSpPr>
        <p:cNvPr id="1" name=""/>
        <p:cNvGrpSpPr/>
        <p:nvPr/>
      </p:nvGrpSpPr>
      <p:grpSpPr>
        <a:xfrm>
          <a:off x="0" y="0"/>
          <a:ext cx="0" cy="0"/>
          <a:chOff x="0" y="0"/>
          <a:chExt cx="0" cy="0"/>
        </a:xfrm>
      </p:grpSpPr>
      <p:pic>
        <p:nvPicPr>
          <p:cNvPr id="4098" name="Picture 2" descr="Free Transparent Snowflake Border, Download Free Clip Art, Free Clip Art on  Clipart Library">
            <a:extLst>
              <a:ext uri="{FF2B5EF4-FFF2-40B4-BE49-F238E27FC236}">
                <a16:creationId xmlns:a16="http://schemas.microsoft.com/office/drawing/2014/main" id="{B4B3D077-A6D3-4060-91FD-E3F8DC38B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93783" y="3564787"/>
            <a:ext cx="5454316"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Transparent Snowflake Border, Download Free Clip Art, Free Clip Art on  Clipart Library">
            <a:extLst>
              <a:ext uri="{FF2B5EF4-FFF2-40B4-BE49-F238E27FC236}">
                <a16:creationId xmlns:a16="http://schemas.microsoft.com/office/drawing/2014/main" id="{133E8B04-53A4-4BC1-A103-C32A22610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730598">
            <a:off x="9067966" y="3577486"/>
            <a:ext cx="5454316" cy="16192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8D57B14-A2DA-4831-BF23-DEA9CAADCA1E}"/>
              </a:ext>
            </a:extLst>
          </p:cNvPr>
          <p:cNvSpPr/>
          <p:nvPr/>
        </p:nvSpPr>
        <p:spPr>
          <a:xfrm>
            <a:off x="-278296" y="200704"/>
            <a:ext cx="12748592" cy="1446550"/>
          </a:xfrm>
          <a:prstGeom prst="rect">
            <a:avLst/>
          </a:prstGeom>
          <a:gradFill flip="none" rotWithShape="1">
            <a:gsLst>
              <a:gs pos="0">
                <a:srgbClr val="27664A"/>
              </a:gs>
              <a:gs pos="100000">
                <a:srgbClr val="143426"/>
              </a:gs>
            </a:gsLst>
            <a:path path="circle">
              <a:fillToRect l="50000" t="50000" r="50000" b="50000"/>
            </a:path>
            <a:tileRect/>
          </a:gradFill>
        </p:spPr>
        <p:txBody>
          <a:bodyPr wrap="square">
            <a:spAutoFit/>
          </a:bodyPr>
          <a:lstStyle/>
          <a:p>
            <a:pPr algn="ctr"/>
            <a:r>
              <a:rPr lang="en-US" sz="4400" b="1" i="1" dirty="0">
                <a:solidFill>
                  <a:schemeClr val="bg1"/>
                </a:solidFill>
                <a:effectLst>
                  <a:glow rad="228600">
                    <a:srgbClr val="27664A">
                      <a:alpha val="40000"/>
                    </a:srgbClr>
                  </a:glow>
                  <a:outerShdw blurRad="63500" sx="102000" sy="102000" algn="ctr" rotWithShape="0">
                    <a:prstClr val="black">
                      <a:alpha val="40000"/>
                    </a:prstClr>
                  </a:outerShdw>
                </a:effectLst>
                <a:latin typeface="Algerian" panose="04020705040A02060702" pitchFamily="82" charset="0"/>
              </a:rPr>
              <a:t>Happy Holidays From</a:t>
            </a:r>
          </a:p>
          <a:p>
            <a:pPr algn="ctr"/>
            <a:r>
              <a:rPr lang="en-US" sz="4400" b="1" i="1" dirty="0">
                <a:solidFill>
                  <a:schemeClr val="bg1"/>
                </a:solidFill>
                <a:effectLst>
                  <a:glow rad="228600">
                    <a:srgbClr val="27664A">
                      <a:alpha val="40000"/>
                    </a:srgbClr>
                  </a:glow>
                  <a:outerShdw blurRad="63500" sx="102000" sy="102000" algn="ctr" rotWithShape="0">
                    <a:prstClr val="black">
                      <a:alpha val="40000"/>
                    </a:prstClr>
                  </a:outerShdw>
                </a:effectLst>
                <a:latin typeface="Algerian" panose="04020705040A02060702" pitchFamily="82" charset="0"/>
              </a:rPr>
              <a:t>Dr. Parkman and Harry!</a:t>
            </a:r>
            <a:endParaRPr lang="en-US" dirty="0">
              <a:solidFill>
                <a:schemeClr val="bg1"/>
              </a:solidFill>
              <a:effectLst>
                <a:glow rad="228600">
                  <a:srgbClr val="27664A">
                    <a:alpha val="40000"/>
                  </a:srgbClr>
                </a:glow>
                <a:outerShdw blurRad="63500" sx="102000" sy="102000" algn="ctr" rotWithShape="0">
                  <a:prstClr val="black">
                    <a:alpha val="40000"/>
                  </a:prstClr>
                </a:outerShdw>
              </a:effectLst>
              <a:latin typeface="Algerian" panose="04020705040A02060702" pitchFamily="82" charset="0"/>
            </a:endParaRPr>
          </a:p>
        </p:txBody>
      </p:sp>
      <p:sp>
        <p:nvSpPr>
          <p:cNvPr id="14" name="Isosceles Triangle 13">
            <a:extLst>
              <a:ext uri="{FF2B5EF4-FFF2-40B4-BE49-F238E27FC236}">
                <a16:creationId xmlns:a16="http://schemas.microsoft.com/office/drawing/2014/main" id="{8B117413-3874-4D11-9415-AAE697F04F2C}"/>
              </a:ext>
            </a:extLst>
          </p:cNvPr>
          <p:cNvSpPr/>
          <p:nvPr/>
        </p:nvSpPr>
        <p:spPr>
          <a:xfrm rot="5400000">
            <a:off x="11806113" y="6513005"/>
            <a:ext cx="171791" cy="146323"/>
          </a:xfrm>
          <a:prstGeom prst="triangle">
            <a:avLst/>
          </a:prstGeom>
          <a:solidFill>
            <a:schemeClr val="bg1"/>
          </a:solidFill>
          <a:ln w="28575" cap="rnd">
            <a:solidFill>
              <a:schemeClr val="bg1"/>
            </a:solidFill>
            <a:round/>
          </a:ln>
          <a:effectLst>
            <a:glow rad="38100">
              <a:schemeClr val="bg1">
                <a:alpha val="4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151C3A7-58E5-4A19-8023-B8CEDC5A62A3}"/>
              </a:ext>
            </a:extLst>
          </p:cNvPr>
          <p:cNvCxnSpPr>
            <a:cxnSpLocks/>
          </p:cNvCxnSpPr>
          <p:nvPr/>
        </p:nvCxnSpPr>
        <p:spPr>
          <a:xfrm>
            <a:off x="12016333" y="6503564"/>
            <a:ext cx="0" cy="165205"/>
          </a:xfrm>
          <a:prstGeom prst="line">
            <a:avLst/>
          </a:prstGeom>
          <a:ln w="38100" cap="rnd">
            <a:solidFill>
              <a:schemeClr val="bg1"/>
            </a:solidFill>
            <a:round/>
          </a:ln>
          <a:effectLst>
            <a:glow rad="38100">
              <a:schemeClr val="bg1">
                <a:alpha val="46000"/>
              </a:schemeClr>
            </a:glow>
          </a:effectLst>
        </p:spPr>
        <p:style>
          <a:lnRef idx="1">
            <a:schemeClr val="accent1"/>
          </a:lnRef>
          <a:fillRef idx="0">
            <a:schemeClr val="accent1"/>
          </a:fillRef>
          <a:effectRef idx="0">
            <a:schemeClr val="accent1"/>
          </a:effectRef>
          <a:fontRef idx="minor">
            <a:schemeClr val="tx1"/>
          </a:fontRef>
        </p:style>
      </p:cxnSp>
      <p:pic>
        <p:nvPicPr>
          <p:cNvPr id="1026" name="Picture 2" descr="Air mail border Stock Photos, Royalty Free Air mail border Images |  Depositphotos®">
            <a:hlinkClick r:id="rId3"/>
            <a:extLst>
              <a:ext uri="{FF2B5EF4-FFF2-40B4-BE49-F238E27FC236}">
                <a16:creationId xmlns:a16="http://schemas.microsoft.com/office/drawing/2014/main" id="{2A07AD3E-5AE2-4A47-B2A5-B05F66086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108" y="874858"/>
            <a:ext cx="9701784" cy="5513763"/>
          </a:xfrm>
          <a:prstGeom prst="rect">
            <a:avLst/>
          </a:prstGeom>
          <a:noFill/>
          <a:ln w="57150">
            <a:solidFill>
              <a:schemeClr val="bg1"/>
            </a:solidFill>
            <a:miter lim="800000"/>
          </a:ln>
          <a:extLst>
            <a:ext uri="{909E8E84-426E-40DD-AFC4-6F175D3DCCD1}">
              <a14:hiddenFill xmlns:a14="http://schemas.microsoft.com/office/drawing/2010/main">
                <a:solidFill>
                  <a:srgbClr val="FFFFFF"/>
                </a:solidFill>
              </a14:hiddenFill>
            </a:ext>
          </a:extLst>
        </p:spPr>
      </p:pic>
      <p:sp>
        <p:nvSpPr>
          <p:cNvPr id="4" name="Rectangle 3">
            <a:hlinkClick r:id="rId3"/>
            <a:extLst>
              <a:ext uri="{FF2B5EF4-FFF2-40B4-BE49-F238E27FC236}">
                <a16:creationId xmlns:a16="http://schemas.microsoft.com/office/drawing/2014/main" id="{4B226775-E3F0-4083-9838-4679C4A4CEC9}"/>
              </a:ext>
            </a:extLst>
          </p:cNvPr>
          <p:cNvSpPr/>
          <p:nvPr/>
        </p:nvSpPr>
        <p:spPr>
          <a:xfrm>
            <a:off x="2104403" y="6466475"/>
            <a:ext cx="7983194" cy="369332"/>
          </a:xfrm>
          <a:prstGeom prst="rect">
            <a:avLst/>
          </a:prstGeom>
        </p:spPr>
        <p:txBody>
          <a:bodyPr wrap="square">
            <a:spAutoFit/>
          </a:bodyPr>
          <a:lstStyle/>
          <a:p>
            <a:pPr algn="ctr"/>
            <a:r>
              <a:rPr lang="en-US" b="1" dirty="0">
                <a:solidFill>
                  <a:schemeClr val="bg1"/>
                </a:solidFill>
                <a:effectLst>
                  <a:outerShdw blurRad="38100" dist="38100" dir="2700000" algn="tl">
                    <a:srgbClr val="000000">
                      <a:alpha val="43137"/>
                    </a:srgbClr>
                  </a:outerShdw>
                </a:effectLst>
              </a:rPr>
              <a:t>Click on the link to send your letter. </a:t>
            </a:r>
            <a:r>
              <a:rPr lang="en-US" b="1" dirty="0">
                <a:solidFill>
                  <a:srgbClr val="A9D18E"/>
                </a:solidFill>
                <a:effectLst>
                  <a:outerShdw blurRad="38100" dist="38100" dir="2700000" algn="tl">
                    <a:srgbClr val="000000">
                      <a:alpha val="43137"/>
                    </a:srgbClr>
                  </a:outerShdw>
                </a:effectLst>
              </a:rPr>
              <a:t>www.macys.com/social/believe</a:t>
            </a:r>
            <a:endParaRPr lang="en-US" b="1" dirty="0">
              <a:solidFill>
                <a:srgbClr val="A9D18E"/>
              </a:solidFill>
            </a:endParaRPr>
          </a:p>
        </p:txBody>
      </p:sp>
      <p:pic>
        <p:nvPicPr>
          <p:cNvPr id="11" name="Picture 8" descr="Believe - Help Grant Wishes Today - Macy's">
            <a:hlinkClick r:id="rId3"/>
            <a:extLst>
              <a:ext uri="{FF2B5EF4-FFF2-40B4-BE49-F238E27FC236}">
                <a16:creationId xmlns:a16="http://schemas.microsoft.com/office/drawing/2014/main" id="{D187EAB1-E1D2-4447-B9FF-BF7FF2DB11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9070" y="1323654"/>
            <a:ext cx="3293861" cy="13006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rId3"/>
            <a:extLst>
              <a:ext uri="{FF2B5EF4-FFF2-40B4-BE49-F238E27FC236}">
                <a16:creationId xmlns:a16="http://schemas.microsoft.com/office/drawing/2014/main" id="{77137DC1-BF10-4432-9BBE-FD010C6B1C98}"/>
              </a:ext>
            </a:extLst>
          </p:cNvPr>
          <p:cNvSpPr/>
          <p:nvPr/>
        </p:nvSpPr>
        <p:spPr>
          <a:xfrm>
            <a:off x="2547859" y="2514843"/>
            <a:ext cx="7096282" cy="1692771"/>
          </a:xfrm>
          <a:prstGeom prst="rect">
            <a:avLst/>
          </a:prstGeom>
        </p:spPr>
        <p:txBody>
          <a:bodyPr wrap="square">
            <a:spAutoFit/>
          </a:bodyPr>
          <a:lstStyle/>
          <a:p>
            <a:pPr algn="ctr"/>
            <a:r>
              <a:rPr lang="en-US" sz="3200" b="1" i="1" dirty="0">
                <a:solidFill>
                  <a:srgbClr val="145D8A"/>
                </a:solidFill>
              </a:rPr>
              <a:t>Spread Some Holiday Cheer!</a:t>
            </a:r>
            <a:br>
              <a:rPr lang="en-US" sz="3200" b="1" i="1" dirty="0">
                <a:solidFill>
                  <a:srgbClr val="145D8A"/>
                </a:solidFill>
              </a:rPr>
            </a:br>
            <a:r>
              <a:rPr lang="en-US" b="1" u="sng" dirty="0">
                <a:solidFill>
                  <a:srgbClr val="145D8A"/>
                </a:solidFill>
              </a:rPr>
              <a:t>Send an electronic letter to Santa to help grant a Christmas wish of a sick child this Christmas</a:t>
            </a:r>
            <a:r>
              <a:rPr lang="en-US" dirty="0">
                <a:solidFill>
                  <a:srgbClr val="145D8A"/>
                </a:solidFill>
              </a:rPr>
              <a:t>. For each letter sent, Macy’s will donate $1 up to a million dollars to the Make A Wish Foundation. This is another way Garrett Eagles can SOAR during the holidays spreading cheer!</a:t>
            </a:r>
          </a:p>
        </p:txBody>
      </p:sp>
      <p:pic>
        <p:nvPicPr>
          <p:cNvPr id="5" name="Picture 4">
            <a:hlinkClick r:id="rId3"/>
            <a:extLst>
              <a:ext uri="{FF2B5EF4-FFF2-40B4-BE49-F238E27FC236}">
                <a16:creationId xmlns:a16="http://schemas.microsoft.com/office/drawing/2014/main" id="{BD68F348-3AB8-4837-A963-1763DB454778}"/>
              </a:ext>
            </a:extLst>
          </p:cNvPr>
          <p:cNvPicPr>
            <a:picLocks noChangeAspect="1"/>
          </p:cNvPicPr>
          <p:nvPr/>
        </p:nvPicPr>
        <p:blipFill>
          <a:blip r:embed="rId6"/>
          <a:stretch>
            <a:fillRect/>
          </a:stretch>
        </p:blipFill>
        <p:spPr>
          <a:xfrm>
            <a:off x="1771091" y="3908059"/>
            <a:ext cx="1937028" cy="1937028"/>
          </a:xfrm>
          <a:prstGeom prst="rect">
            <a:avLst/>
          </a:prstGeom>
        </p:spPr>
      </p:pic>
      <p:pic>
        <p:nvPicPr>
          <p:cNvPr id="7" name="Picture 6">
            <a:hlinkClick r:id="rId3"/>
            <a:extLst>
              <a:ext uri="{FF2B5EF4-FFF2-40B4-BE49-F238E27FC236}">
                <a16:creationId xmlns:a16="http://schemas.microsoft.com/office/drawing/2014/main" id="{A09059AD-5F15-4E0D-B209-D18E32331C56}"/>
              </a:ext>
            </a:extLst>
          </p:cNvPr>
          <p:cNvPicPr>
            <a:picLocks noChangeAspect="1"/>
          </p:cNvPicPr>
          <p:nvPr/>
        </p:nvPicPr>
        <p:blipFill>
          <a:blip r:embed="rId7"/>
          <a:stretch>
            <a:fillRect/>
          </a:stretch>
        </p:blipFill>
        <p:spPr>
          <a:xfrm>
            <a:off x="8712352" y="1364425"/>
            <a:ext cx="1640840" cy="1265673"/>
          </a:xfrm>
          <a:prstGeom prst="rect">
            <a:avLst/>
          </a:prstGeom>
        </p:spPr>
      </p:pic>
      <p:pic>
        <p:nvPicPr>
          <p:cNvPr id="1028" name="Picture 4" descr="Mouse GIFs - Get the best GIF on GIPHY">
            <a:hlinkClick r:id="rId3"/>
            <a:extLst>
              <a:ext uri="{FF2B5EF4-FFF2-40B4-BE49-F238E27FC236}">
                <a16:creationId xmlns:a16="http://schemas.microsoft.com/office/drawing/2014/main" id="{8A5A8163-13C7-4D9A-9059-03C7B0A39BF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5605" y="4776182"/>
            <a:ext cx="758164" cy="758164"/>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D8CC14A5-BC75-410E-AF92-31DD69825262}"/>
              </a:ext>
            </a:extLst>
          </p:cNvPr>
          <p:cNvCxnSpPr/>
          <p:nvPr/>
        </p:nvCxnSpPr>
        <p:spPr>
          <a:xfrm>
            <a:off x="6738258" y="4731026"/>
            <a:ext cx="33176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7984A9-CE3B-467B-9EA0-F4AEA90056A1}"/>
              </a:ext>
            </a:extLst>
          </p:cNvPr>
          <p:cNvCxnSpPr/>
          <p:nvPr/>
        </p:nvCxnSpPr>
        <p:spPr>
          <a:xfrm>
            <a:off x="6738258" y="5167878"/>
            <a:ext cx="33176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2F52EA-529A-4059-878B-67B6CD0DB477}"/>
              </a:ext>
            </a:extLst>
          </p:cNvPr>
          <p:cNvCxnSpPr/>
          <p:nvPr/>
        </p:nvCxnSpPr>
        <p:spPr>
          <a:xfrm>
            <a:off x="6738258" y="5604730"/>
            <a:ext cx="33176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hlinkClick r:id="rId3"/>
            <a:extLst>
              <a:ext uri="{FF2B5EF4-FFF2-40B4-BE49-F238E27FC236}">
                <a16:creationId xmlns:a16="http://schemas.microsoft.com/office/drawing/2014/main" id="{6124A0F1-6850-45F2-9905-979EE75061B6}"/>
              </a:ext>
            </a:extLst>
          </p:cNvPr>
          <p:cNvPicPr>
            <a:picLocks noChangeAspect="1"/>
          </p:cNvPicPr>
          <p:nvPr/>
        </p:nvPicPr>
        <p:blipFill>
          <a:blip r:embed="rId9"/>
          <a:stretch>
            <a:fillRect/>
          </a:stretch>
        </p:blipFill>
        <p:spPr>
          <a:xfrm rot="663106">
            <a:off x="6994157" y="4233168"/>
            <a:ext cx="3115995" cy="1811732"/>
          </a:xfrm>
          <a:prstGeom prst="rect">
            <a:avLst/>
          </a:prstGeom>
          <a:effectLst>
            <a:glow rad="101600">
              <a:srgbClr val="FFFFFF">
                <a:alpha val="60000"/>
              </a:srgbClr>
            </a:glow>
            <a:innerShdw blurRad="63500" dist="50800" dir="13500000">
              <a:prstClr val="black">
                <a:alpha val="50000"/>
              </a:prstClr>
            </a:innerShdw>
          </a:effectLst>
        </p:spPr>
      </p:pic>
    </p:spTree>
    <p:extLst>
      <p:ext uri="{BB962C8B-B14F-4D97-AF65-F5344CB8AC3E}">
        <p14:creationId xmlns:p14="http://schemas.microsoft.com/office/powerpoint/2010/main" val="237113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20101"/>
            </a:gs>
            <a:gs pos="100000">
              <a:srgbClr val="590100"/>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15" name="Rectangle 14">
            <a:hlinkClick r:id="rId2"/>
            <a:extLst>
              <a:ext uri="{FF2B5EF4-FFF2-40B4-BE49-F238E27FC236}">
                <a16:creationId xmlns:a16="http://schemas.microsoft.com/office/drawing/2014/main" id="{AC6DF24C-185F-4175-9BCD-8E43EB2D2023}"/>
              </a:ext>
            </a:extLst>
          </p:cNvPr>
          <p:cNvSpPr/>
          <p:nvPr/>
        </p:nvSpPr>
        <p:spPr>
          <a:xfrm>
            <a:off x="2104403" y="6466475"/>
            <a:ext cx="7983194" cy="369332"/>
          </a:xfrm>
          <a:prstGeom prst="rect">
            <a:avLst/>
          </a:prstGeom>
        </p:spPr>
        <p:txBody>
          <a:bodyPr wrap="square">
            <a:spAutoFit/>
          </a:bodyPr>
          <a:lstStyle/>
          <a:p>
            <a:pPr algn="ctr"/>
            <a:r>
              <a:rPr lang="en-US" b="1" dirty="0">
                <a:solidFill>
                  <a:schemeClr val="bg1"/>
                </a:solidFill>
                <a:effectLst>
                  <a:outerShdw blurRad="38100" dist="38100" dir="2700000" algn="tl">
                    <a:srgbClr val="000000">
                      <a:alpha val="43137"/>
                    </a:srgbClr>
                  </a:outerShdw>
                </a:effectLst>
              </a:rPr>
              <a:t>Click on the link to send your letter. </a:t>
            </a:r>
            <a:r>
              <a:rPr lang="en-US" b="1" dirty="0">
                <a:solidFill>
                  <a:srgbClr val="A9D18E"/>
                </a:solidFill>
                <a:effectLst>
                  <a:outerShdw blurRad="38100" dist="38100" dir="2700000" algn="tl">
                    <a:srgbClr val="000000">
                      <a:alpha val="43137"/>
                    </a:srgbClr>
                  </a:outerShdw>
                </a:effectLst>
              </a:rPr>
              <a:t>www.macys.com/social/believe</a:t>
            </a:r>
            <a:endParaRPr lang="en-US" b="1" dirty="0">
              <a:solidFill>
                <a:srgbClr val="A9D18E"/>
              </a:solidFill>
            </a:endParaRPr>
          </a:p>
        </p:txBody>
      </p:sp>
      <p:pic>
        <p:nvPicPr>
          <p:cNvPr id="4098" name="Picture 2" descr="Free Transparent Snowflake Border, Download Free Clip Art, Free Clip Art on  Clipart Library">
            <a:extLst>
              <a:ext uri="{FF2B5EF4-FFF2-40B4-BE49-F238E27FC236}">
                <a16:creationId xmlns:a16="http://schemas.microsoft.com/office/drawing/2014/main" id="{B4B3D077-A6D3-4060-91FD-E3F8DC38B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3783" y="3564787"/>
            <a:ext cx="5454316"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Transparent Snowflake Border, Download Free Clip Art, Free Clip Art on  Clipart Library">
            <a:extLst>
              <a:ext uri="{FF2B5EF4-FFF2-40B4-BE49-F238E27FC236}">
                <a16:creationId xmlns:a16="http://schemas.microsoft.com/office/drawing/2014/main" id="{133E8B04-53A4-4BC1-A103-C32A22610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30598">
            <a:off x="9067966" y="3577486"/>
            <a:ext cx="5454316" cy="16192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8D57B14-A2DA-4831-BF23-DEA9CAADCA1E}"/>
              </a:ext>
            </a:extLst>
          </p:cNvPr>
          <p:cNvSpPr/>
          <p:nvPr/>
        </p:nvSpPr>
        <p:spPr>
          <a:xfrm>
            <a:off x="-278296" y="200704"/>
            <a:ext cx="12748592" cy="1446550"/>
          </a:xfrm>
          <a:prstGeom prst="rect">
            <a:avLst/>
          </a:prstGeom>
          <a:gradFill flip="none" rotWithShape="1">
            <a:gsLst>
              <a:gs pos="0">
                <a:srgbClr val="27664A"/>
              </a:gs>
              <a:gs pos="100000">
                <a:srgbClr val="143426"/>
              </a:gs>
            </a:gsLst>
            <a:path path="circle">
              <a:fillToRect l="50000" t="50000" r="50000" b="50000"/>
            </a:path>
            <a:tileRect/>
          </a:gradFill>
        </p:spPr>
        <p:txBody>
          <a:bodyPr wrap="square">
            <a:spAutoFit/>
          </a:bodyPr>
          <a:lstStyle/>
          <a:p>
            <a:pPr algn="ctr"/>
            <a:r>
              <a:rPr lang="en-US" sz="4400" b="1" i="1" dirty="0">
                <a:solidFill>
                  <a:schemeClr val="bg1"/>
                </a:solidFill>
                <a:effectLst>
                  <a:glow rad="228600">
                    <a:srgbClr val="27664A">
                      <a:alpha val="40000"/>
                    </a:srgbClr>
                  </a:glow>
                  <a:outerShdw blurRad="63500" sx="102000" sy="102000" algn="ctr" rotWithShape="0">
                    <a:prstClr val="black">
                      <a:alpha val="40000"/>
                    </a:prstClr>
                  </a:outerShdw>
                </a:effectLst>
                <a:latin typeface="Algerian" panose="04020705040A02060702" pitchFamily="82" charset="0"/>
              </a:rPr>
              <a:t>Happy Holidays From</a:t>
            </a:r>
          </a:p>
          <a:p>
            <a:pPr algn="ctr"/>
            <a:r>
              <a:rPr lang="en-US" sz="4400" b="1" i="1" dirty="0">
                <a:solidFill>
                  <a:schemeClr val="bg1"/>
                </a:solidFill>
                <a:effectLst>
                  <a:glow rad="228600">
                    <a:srgbClr val="27664A">
                      <a:alpha val="40000"/>
                    </a:srgbClr>
                  </a:glow>
                  <a:outerShdw blurRad="63500" sx="102000" sy="102000" algn="ctr" rotWithShape="0">
                    <a:prstClr val="black">
                      <a:alpha val="40000"/>
                    </a:prstClr>
                  </a:outerShdw>
                </a:effectLst>
                <a:latin typeface="Algerian" panose="04020705040A02060702" pitchFamily="82" charset="0"/>
              </a:rPr>
              <a:t>Dr. Parkman and Harry!</a:t>
            </a:r>
            <a:endParaRPr lang="en-US" dirty="0">
              <a:solidFill>
                <a:schemeClr val="bg1"/>
              </a:solidFill>
              <a:effectLst>
                <a:glow rad="228600">
                  <a:srgbClr val="27664A">
                    <a:alpha val="40000"/>
                  </a:srgbClr>
                </a:glow>
                <a:outerShdw blurRad="63500" sx="102000" sy="102000" algn="ctr" rotWithShape="0">
                  <a:prstClr val="black">
                    <a:alpha val="40000"/>
                  </a:prstClr>
                </a:outerShdw>
              </a:effectLst>
              <a:latin typeface="Algerian" panose="04020705040A02060702" pitchFamily="82" charset="0"/>
            </a:endParaRPr>
          </a:p>
        </p:txBody>
      </p:sp>
      <p:sp>
        <p:nvSpPr>
          <p:cNvPr id="2" name="Rectangle 1">
            <a:extLst>
              <a:ext uri="{FF2B5EF4-FFF2-40B4-BE49-F238E27FC236}">
                <a16:creationId xmlns:a16="http://schemas.microsoft.com/office/drawing/2014/main" id="{AE5425A7-3001-4A1A-8305-BBD34603F5DB}"/>
              </a:ext>
            </a:extLst>
          </p:cNvPr>
          <p:cNvSpPr/>
          <p:nvPr/>
        </p:nvSpPr>
        <p:spPr>
          <a:xfrm>
            <a:off x="1244599" y="865585"/>
            <a:ext cx="9702800" cy="5476874"/>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40D2F40-C211-4819-A8D6-182DA776E9FF}"/>
              </a:ext>
            </a:extLst>
          </p:cNvPr>
          <p:cNvGrpSpPr/>
          <p:nvPr/>
        </p:nvGrpSpPr>
        <p:grpSpPr>
          <a:xfrm rot="849769">
            <a:off x="-661115" y="1151000"/>
            <a:ext cx="6680760" cy="7390402"/>
            <a:chOff x="4153122" y="3839455"/>
            <a:chExt cx="5346065" cy="5913933"/>
          </a:xfrm>
        </p:grpSpPr>
        <p:pic>
          <p:nvPicPr>
            <p:cNvPr id="8" name="Picture 2" descr="Plush Bald Eagle - 12 In. Cuddlekin | Wild Republic | Stuffed Safari">
              <a:extLst>
                <a:ext uri="{FF2B5EF4-FFF2-40B4-BE49-F238E27FC236}">
                  <a16:creationId xmlns:a16="http://schemas.microsoft.com/office/drawing/2014/main" id="{6841DDB0-A708-4911-85F5-665075E3FBE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167" b="93667" l="10000" r="90000">
                          <a14:foregroundMark x1="48667" y1="9833" x2="43167" y2="31167"/>
                          <a14:foregroundMark x1="43167" y1="31167" x2="48000" y2="61333"/>
                          <a14:foregroundMark x1="48000" y1="61333" x2="54667" y2="68833"/>
                          <a14:foregroundMark x1="54667" y1="68833" x2="59167" y2="85833"/>
                          <a14:foregroundMark x1="59167" y1="85833" x2="59167" y2="87333"/>
                          <a14:foregroundMark x1="43667" y1="90000" x2="43667" y2="90000"/>
                          <a14:foregroundMark x1="40833" y1="85667" x2="40833" y2="85667"/>
                          <a14:foregroundMark x1="35833" y1="33333" x2="37000" y2="14167"/>
                          <a14:foregroundMark x1="37000" y1="14167" x2="46333" y2="12000"/>
                          <a14:foregroundMark x1="46333" y1="12000" x2="52667" y2="20000"/>
                          <a14:foregroundMark x1="52667" y1="20000" x2="50167" y2="39500"/>
                          <a14:foregroundMark x1="37000" y1="36500" x2="37667" y2="25167"/>
                          <a14:foregroundMark x1="37667" y1="25167" x2="40667" y2="16167"/>
                          <a14:foregroundMark x1="40667" y1="16167" x2="46333" y2="9000"/>
                          <a14:foregroundMark x1="46333" y1="9000" x2="52000" y2="16667"/>
                          <a14:foregroundMark x1="52000" y1="16667" x2="55833" y2="34667"/>
                          <a14:foregroundMark x1="55833" y1="34667" x2="55667" y2="43667"/>
                          <a14:foregroundMark x1="55667" y1="43667" x2="51000" y2="44667"/>
                          <a14:foregroundMark x1="38500" y1="14833" x2="40667" y2="6167"/>
                          <a14:foregroundMark x1="40667" y1="6167" x2="49000" y2="9667"/>
                          <a14:foregroundMark x1="49000" y1="9667" x2="53167" y2="17000"/>
                          <a14:foregroundMark x1="53167" y1="17000" x2="53667" y2="21667"/>
                          <a14:foregroundMark x1="48833" y1="17333" x2="48333" y2="24167"/>
                          <a14:foregroundMark x1="45000" y1="8833" x2="36333" y2="11833"/>
                          <a14:foregroundMark x1="36333" y1="11833" x2="35333" y2="20500"/>
                          <a14:foregroundMark x1="40167" y1="8167" x2="34500" y2="14667"/>
                          <a14:foregroundMark x1="34500" y1="14667" x2="36167" y2="19333"/>
                          <a14:foregroundMark x1="34167" y1="13667" x2="33167" y2="22833"/>
                          <a14:foregroundMark x1="33167" y1="22833" x2="38833" y2="32833"/>
                          <a14:foregroundMark x1="67333" y1="92667" x2="67333" y2="92667"/>
                          <a14:foregroundMark x1="56500" y1="92500" x2="56500" y2="92500"/>
                          <a14:foregroundMark x1="48500" y1="93333" x2="48500" y2="93333"/>
                          <a14:foregroundMark x1="44500" y1="92333" x2="44500" y2="92333"/>
                          <a14:foregroundMark x1="27667" y1="89167" x2="27667" y2="89167"/>
                          <a14:foregroundMark x1="27333" y1="90167" x2="27333" y2="90167"/>
                          <a14:foregroundMark x1="44000" y1="85667" x2="44000" y2="85667"/>
                          <a14:foregroundMark x1="50000" y1="93667" x2="48667" y2="93167"/>
                          <a14:foregroundMark x1="27000" y1="90833" x2="27000" y2="90833"/>
                        </a14:backgroundRemoval>
                      </a14:imgEffect>
                    </a14:imgLayer>
                  </a14:imgProps>
                </a:ext>
              </a:extLst>
            </a:blip>
            <a:srcRect/>
            <a:stretch>
              <a:fillRect/>
            </a:stretch>
          </p:blipFill>
          <p:spPr bwMode="auto">
            <a:xfrm flipH="1">
              <a:off x="4153122" y="4038388"/>
              <a:ext cx="5346065" cy="5715000"/>
            </a:xfrm>
            <a:prstGeom prst="rect">
              <a:avLst/>
            </a:prstGeom>
            <a:noFill/>
          </p:spPr>
        </p:pic>
        <p:pic>
          <p:nvPicPr>
            <p:cNvPr id="10" name="Picture 4" descr="Christmas Santa Claus Hat PNG Transparent Images | PNG All">
              <a:extLst>
                <a:ext uri="{FF2B5EF4-FFF2-40B4-BE49-F238E27FC236}">
                  <a16:creationId xmlns:a16="http://schemas.microsoft.com/office/drawing/2014/main" id="{1134B503-CE6C-4C45-AF98-89ACA4703C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193329" y="3839455"/>
              <a:ext cx="1682335" cy="179207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peech Bubble: Oval 4">
            <a:extLst>
              <a:ext uri="{FF2B5EF4-FFF2-40B4-BE49-F238E27FC236}">
                <a16:creationId xmlns:a16="http://schemas.microsoft.com/office/drawing/2014/main" id="{C62EC77A-843D-4FB4-BC99-29CA5E2F715E}"/>
              </a:ext>
            </a:extLst>
          </p:cNvPr>
          <p:cNvSpPr/>
          <p:nvPr/>
        </p:nvSpPr>
        <p:spPr>
          <a:xfrm rot="859554">
            <a:off x="5451013" y="1522375"/>
            <a:ext cx="5125029" cy="3624029"/>
          </a:xfrm>
          <a:prstGeom prst="wedgeEllipseCallout">
            <a:avLst>
              <a:gd name="adj1" fmla="val -59086"/>
              <a:gd name="adj2" fmla="val 24938"/>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6CB2D87-8923-4315-926B-CC7AD097F2B7}"/>
              </a:ext>
            </a:extLst>
          </p:cNvPr>
          <p:cNvSpPr txBox="1"/>
          <p:nvPr/>
        </p:nvSpPr>
        <p:spPr>
          <a:xfrm rot="383885">
            <a:off x="5289620" y="2109304"/>
            <a:ext cx="5164370" cy="2585323"/>
          </a:xfrm>
          <a:prstGeom prst="rect">
            <a:avLst/>
          </a:prstGeom>
          <a:noFill/>
        </p:spPr>
        <p:txBody>
          <a:bodyPr wrap="square" rtlCol="0">
            <a:spAutoFit/>
          </a:bodyPr>
          <a:lstStyle/>
          <a:p>
            <a:pPr algn="ctr"/>
            <a:r>
              <a:rPr lang="en-US" sz="5400" b="1" dirty="0">
                <a:solidFill>
                  <a:srgbClr val="27664A"/>
                </a:solidFill>
                <a:effectLst>
                  <a:outerShdw blurRad="50800" dist="38100" dir="2700000" algn="tl" rotWithShape="0">
                    <a:prstClr val="black">
                      <a:alpha val="40000"/>
                    </a:prstClr>
                  </a:outerShdw>
                </a:effectLst>
                <a:latin typeface="Arial Black" panose="020B0A04020102020204" pitchFamily="34" charset="0"/>
              </a:rPr>
              <a:t>SEE YOU</a:t>
            </a:r>
            <a:br>
              <a:rPr lang="en-US" sz="5400" b="1" dirty="0">
                <a:solidFill>
                  <a:srgbClr val="27664A"/>
                </a:solidFill>
                <a:effectLst>
                  <a:outerShdw blurRad="50800" dist="38100" dir="2700000" algn="tl" rotWithShape="0">
                    <a:prstClr val="black">
                      <a:alpha val="40000"/>
                    </a:prstClr>
                  </a:outerShdw>
                </a:effectLst>
                <a:latin typeface="Arial Black" panose="020B0A04020102020204" pitchFamily="34" charset="0"/>
              </a:rPr>
            </a:br>
            <a:r>
              <a:rPr lang="en-US" sz="5400" b="1" dirty="0">
                <a:solidFill>
                  <a:srgbClr val="27664A"/>
                </a:solidFill>
                <a:effectLst>
                  <a:outerShdw blurRad="50800" dist="38100" dir="2700000" algn="tl" rotWithShape="0">
                    <a:prstClr val="black">
                      <a:alpha val="40000"/>
                    </a:prstClr>
                  </a:outerShdw>
                </a:effectLst>
                <a:latin typeface="Arial Black" panose="020B0A04020102020204" pitchFamily="34" charset="0"/>
              </a:rPr>
              <a:t> NEXT</a:t>
            </a:r>
            <a:br>
              <a:rPr lang="en-US" sz="5400" b="1" dirty="0">
                <a:solidFill>
                  <a:srgbClr val="27664A"/>
                </a:solidFill>
                <a:effectLst>
                  <a:outerShdw blurRad="50800" dist="38100" dir="2700000" algn="tl" rotWithShape="0">
                    <a:prstClr val="black">
                      <a:alpha val="40000"/>
                    </a:prstClr>
                  </a:outerShdw>
                </a:effectLst>
                <a:latin typeface="Arial Black" panose="020B0A04020102020204" pitchFamily="34" charset="0"/>
              </a:rPr>
            </a:br>
            <a:r>
              <a:rPr lang="en-US" sz="5400" b="1" dirty="0">
                <a:solidFill>
                  <a:srgbClr val="27664A"/>
                </a:solidFill>
                <a:effectLst>
                  <a:outerShdw blurRad="50800" dist="38100" dir="2700000" algn="tl" rotWithShape="0">
                    <a:prstClr val="black">
                      <a:alpha val="40000"/>
                    </a:prstClr>
                  </a:outerShdw>
                </a:effectLst>
                <a:latin typeface="Arial Black" panose="020B0A04020102020204" pitchFamily="34" charset="0"/>
              </a:rPr>
              <a:t> YEAR!</a:t>
            </a:r>
          </a:p>
        </p:txBody>
      </p:sp>
      <p:sp>
        <p:nvSpPr>
          <p:cNvPr id="13" name="Rectangle 12">
            <a:extLst>
              <a:ext uri="{FF2B5EF4-FFF2-40B4-BE49-F238E27FC236}">
                <a16:creationId xmlns:a16="http://schemas.microsoft.com/office/drawing/2014/main" id="{84F47E80-ECE2-49C7-8E4F-BF583E79A848}"/>
              </a:ext>
            </a:extLst>
          </p:cNvPr>
          <p:cNvSpPr/>
          <p:nvPr/>
        </p:nvSpPr>
        <p:spPr>
          <a:xfrm rot="5400000">
            <a:off x="11835695" y="6499298"/>
            <a:ext cx="171791" cy="173736"/>
          </a:xfrm>
          <a:prstGeom prst="rect">
            <a:avLst/>
          </a:prstGeom>
          <a:solidFill>
            <a:schemeClr val="bg1"/>
          </a:solidFill>
          <a:ln w="28575" cap="rnd">
            <a:solidFill>
              <a:schemeClr val="bg1"/>
            </a:solidFill>
            <a:round/>
          </a:ln>
          <a:effectLst>
            <a:glow rad="38100">
              <a:schemeClr val="bg1">
                <a:alpha val="4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356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32" presetClass="emph" presetSubtype="0" repeatCount="indefinite" fill="hold" nodeType="afterEffect">
                                  <p:stCondLst>
                                    <p:cond delay="0"/>
                                  </p:stCondLst>
                                  <p:childTnLst>
                                    <p:animRot by="120000">
                                      <p:cBhvr>
                                        <p:cTn id="23" dur="200" fill="hold">
                                          <p:stCondLst>
                                            <p:cond delay="0"/>
                                          </p:stCondLst>
                                        </p:cTn>
                                        <p:tgtEl>
                                          <p:spTgt spid="3"/>
                                        </p:tgtEl>
                                        <p:attrNameLst>
                                          <p:attrName>r</p:attrName>
                                        </p:attrNameLst>
                                      </p:cBhvr>
                                    </p:animRot>
                                    <p:animRot by="-240000">
                                      <p:cBhvr>
                                        <p:cTn id="24" dur="400" fill="hold">
                                          <p:stCondLst>
                                            <p:cond delay="400"/>
                                          </p:stCondLst>
                                        </p:cTn>
                                        <p:tgtEl>
                                          <p:spTgt spid="3"/>
                                        </p:tgtEl>
                                        <p:attrNameLst>
                                          <p:attrName>r</p:attrName>
                                        </p:attrNameLst>
                                      </p:cBhvr>
                                    </p:animRot>
                                    <p:animRot by="240000">
                                      <p:cBhvr>
                                        <p:cTn id="25" dur="400" fill="hold">
                                          <p:stCondLst>
                                            <p:cond delay="800"/>
                                          </p:stCondLst>
                                        </p:cTn>
                                        <p:tgtEl>
                                          <p:spTgt spid="3"/>
                                        </p:tgtEl>
                                        <p:attrNameLst>
                                          <p:attrName>r</p:attrName>
                                        </p:attrNameLst>
                                      </p:cBhvr>
                                    </p:animRot>
                                    <p:animRot by="-240000">
                                      <p:cBhvr>
                                        <p:cTn id="26" dur="400" fill="hold">
                                          <p:stCondLst>
                                            <p:cond delay="1200"/>
                                          </p:stCondLst>
                                        </p:cTn>
                                        <p:tgtEl>
                                          <p:spTgt spid="3"/>
                                        </p:tgtEl>
                                        <p:attrNameLst>
                                          <p:attrName>r</p:attrName>
                                        </p:attrNameLst>
                                      </p:cBhvr>
                                    </p:animRot>
                                    <p:animRot by="120000">
                                      <p:cBhvr>
                                        <p:cTn id="27" dur="400" fill="hold">
                                          <p:stCondLst>
                                            <p:cond delay="1600"/>
                                          </p:stCondLst>
                                        </p:cTn>
                                        <p:tgtEl>
                                          <p:spTgt spid="3"/>
                                        </p:tgtEl>
                                        <p:attrNameLst>
                                          <p:attrName>r</p:attrName>
                                        </p:attrNameLst>
                                      </p:cBhvr>
                                    </p:animRo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229</Words>
  <Application>Microsoft Office PowerPoint</Application>
  <PresentationFormat>Widescreen</PresentationFormat>
  <Paragraphs>18</Paragraphs>
  <Slides>5</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Algerian</vt: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Holidays from Dr. Parkman and Harry!</dc:title>
  <dc:creator>Parkman, Lutricia</dc:creator>
  <cp:lastModifiedBy>Parkman, Lutricia</cp:lastModifiedBy>
  <cp:revision>29</cp:revision>
  <dcterms:created xsi:type="dcterms:W3CDTF">2020-12-13T05:06:21Z</dcterms:created>
  <dcterms:modified xsi:type="dcterms:W3CDTF">2020-12-13T23:16:41Z</dcterms:modified>
  <cp:version>3</cp:version>
</cp:coreProperties>
</file>